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4"/>
  </p:notesMasterIdLst>
  <p:handoutMasterIdLst>
    <p:handoutMasterId r:id="rId25"/>
  </p:handoutMasterIdLst>
  <p:sldIdLst>
    <p:sldId id="256" r:id="rId2"/>
    <p:sldId id="328" r:id="rId3"/>
    <p:sldId id="329" r:id="rId4"/>
    <p:sldId id="306" r:id="rId5"/>
    <p:sldId id="330" r:id="rId6"/>
    <p:sldId id="307" r:id="rId7"/>
    <p:sldId id="331" r:id="rId8"/>
    <p:sldId id="332" r:id="rId9"/>
    <p:sldId id="334" r:id="rId10"/>
    <p:sldId id="333" r:id="rId11"/>
    <p:sldId id="325" r:id="rId12"/>
    <p:sldId id="327" r:id="rId13"/>
    <p:sldId id="310" r:id="rId14"/>
    <p:sldId id="326" r:id="rId15"/>
    <p:sldId id="311" r:id="rId16"/>
    <p:sldId id="316" r:id="rId17"/>
    <p:sldId id="319" r:id="rId18"/>
    <p:sldId id="315" r:id="rId19"/>
    <p:sldId id="318" r:id="rId20"/>
    <p:sldId id="313" r:id="rId21"/>
    <p:sldId id="335" r:id="rId22"/>
    <p:sldId id="336" r:id="rId23"/>
  </p:sldIdLst>
  <p:sldSz cx="9144000" cy="6858000" type="screen4x3"/>
  <p:notesSz cx="6781800" cy="9856788"/>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CC00"/>
    <a:srgbClr val="000000"/>
    <a:srgbClr val="00FF00"/>
    <a:srgbClr val="5F5F5F"/>
    <a:srgbClr val="3399FF"/>
    <a:srgbClr val="0033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05" autoAdjust="0"/>
    <p:restoredTop sz="91188" autoAdjust="0"/>
  </p:normalViewPr>
  <p:slideViewPr>
    <p:cSldViewPr>
      <p:cViewPr>
        <p:scale>
          <a:sx n="66" d="100"/>
          <a:sy n="66" d="100"/>
        </p:scale>
        <p:origin x="-1008" y="44"/>
      </p:cViewPr>
      <p:guideLst>
        <p:guide orient="horz" pos="2160"/>
        <p:guide pos="2880"/>
      </p:guideLst>
    </p:cSldViewPr>
  </p:slideViewPr>
  <p:outlineViewPr>
    <p:cViewPr>
      <p:scale>
        <a:sx n="33" d="100"/>
        <a:sy n="33" d="100"/>
      </p:scale>
      <p:origin x="0" y="3312"/>
    </p:cViewPr>
  </p:outlineViewPr>
  <p:notesTextViewPr>
    <p:cViewPr>
      <p:scale>
        <a:sx n="100" d="100"/>
        <a:sy n="100" d="100"/>
      </p:scale>
      <p:origin x="0" y="0"/>
    </p:cViewPr>
  </p:notesTextViewPr>
  <p:sorterViewPr>
    <p:cViewPr>
      <p:scale>
        <a:sx n="100" d="100"/>
        <a:sy n="100" d="100"/>
      </p:scale>
      <p:origin x="0" y="2088"/>
    </p:cViewPr>
  </p:sorterViewPr>
  <p:notesViewPr>
    <p:cSldViewPr>
      <p:cViewPr varScale="1">
        <p:scale>
          <a:sx n="49" d="100"/>
          <a:sy n="49" d="100"/>
        </p:scale>
        <p:origin x="-2736" y="-52"/>
      </p:cViewPr>
      <p:guideLst>
        <p:guide orient="horz" pos="3104"/>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38463"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Verdana" pitchFamily="34" charset="0"/>
              </a:defRPr>
            </a:lvl1pPr>
          </a:lstStyle>
          <a:p>
            <a:pPr>
              <a:defRPr/>
            </a:pPr>
            <a:endParaRPr lang="en-GB"/>
          </a:p>
        </p:txBody>
      </p:sp>
      <p:sp>
        <p:nvSpPr>
          <p:cNvPr id="20483" name="Rectangle 3"/>
          <p:cNvSpPr>
            <a:spLocks noGrp="1" noChangeArrowheads="1"/>
          </p:cNvSpPr>
          <p:nvPr>
            <p:ph type="dt" sz="quarter" idx="1"/>
          </p:nvPr>
        </p:nvSpPr>
        <p:spPr bwMode="auto">
          <a:xfrm>
            <a:off x="3843338" y="0"/>
            <a:ext cx="2938462"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itchFamily="34" charset="0"/>
              </a:defRPr>
            </a:lvl1pPr>
          </a:lstStyle>
          <a:p>
            <a:pPr>
              <a:defRPr/>
            </a:pPr>
            <a:endParaRPr lang="en-GB"/>
          </a:p>
        </p:txBody>
      </p:sp>
      <p:sp>
        <p:nvSpPr>
          <p:cNvPr id="20484" name="Rectangle 4"/>
          <p:cNvSpPr>
            <a:spLocks noGrp="1" noChangeArrowheads="1"/>
          </p:cNvSpPr>
          <p:nvPr>
            <p:ph type="ftr" sz="quarter" idx="2"/>
          </p:nvPr>
        </p:nvSpPr>
        <p:spPr bwMode="auto">
          <a:xfrm>
            <a:off x="0" y="9364663"/>
            <a:ext cx="2938463"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defRPr>
            </a:lvl1pPr>
          </a:lstStyle>
          <a:p>
            <a:pPr>
              <a:defRPr/>
            </a:pPr>
            <a:endParaRPr lang="en-GB"/>
          </a:p>
        </p:txBody>
      </p:sp>
      <p:sp>
        <p:nvSpPr>
          <p:cNvPr id="20485" name="Rectangle 5"/>
          <p:cNvSpPr>
            <a:spLocks noGrp="1" noChangeArrowheads="1"/>
          </p:cNvSpPr>
          <p:nvPr>
            <p:ph type="sldNum" sz="quarter" idx="3"/>
          </p:nvPr>
        </p:nvSpPr>
        <p:spPr bwMode="auto">
          <a:xfrm>
            <a:off x="3843338" y="9364663"/>
            <a:ext cx="2938462" cy="492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erdana" pitchFamily="34" charset="0"/>
              </a:defRPr>
            </a:lvl1pPr>
          </a:lstStyle>
          <a:p>
            <a:pPr>
              <a:defRPr/>
            </a:pPr>
            <a:fld id="{F61C0396-D636-4587-9D7F-C64878BE1C50}" type="slidenum">
              <a:rPr lang="en-GB"/>
              <a:pPr>
                <a:defRPr/>
              </a:pPr>
              <a:t>‹nr.›</a:t>
            </a:fld>
            <a:endParaRPr lang="en-GB"/>
          </a:p>
        </p:txBody>
      </p:sp>
    </p:spTree>
    <p:extLst>
      <p:ext uri="{BB962C8B-B14F-4D97-AF65-F5344CB8AC3E}">
        <p14:creationId xmlns:p14="http://schemas.microsoft.com/office/powerpoint/2010/main" val="3597856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Verdana" pitchFamily="34" charset="0"/>
              </a:defRPr>
            </a:lvl1pPr>
          </a:lstStyle>
          <a:p>
            <a:pPr>
              <a:defRPr/>
            </a:pPr>
            <a:endParaRPr lang="en-GB"/>
          </a:p>
        </p:txBody>
      </p:sp>
      <p:sp>
        <p:nvSpPr>
          <p:cNvPr id="22531" name="Rectangle 3"/>
          <p:cNvSpPr>
            <a:spLocks noGrp="1" noChangeArrowheads="1"/>
          </p:cNvSpPr>
          <p:nvPr>
            <p:ph type="dt" idx="1"/>
          </p:nvPr>
        </p:nvSpPr>
        <p:spPr bwMode="auto">
          <a:xfrm>
            <a:off x="38100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Verdana" pitchFamily="34" charset="0"/>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914400" y="4648200"/>
            <a:ext cx="49530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Klik om de opmaakprofielen van de modeltekst te bewerken</a:t>
            </a:r>
          </a:p>
          <a:p>
            <a:pPr lvl="1"/>
            <a:r>
              <a:rPr lang="en-GB" noProof="0" smtClean="0"/>
              <a:t>Tweede niveau</a:t>
            </a:r>
          </a:p>
          <a:p>
            <a:pPr lvl="2"/>
            <a:r>
              <a:rPr lang="en-GB" noProof="0" smtClean="0"/>
              <a:t>Derde niveau</a:t>
            </a:r>
          </a:p>
          <a:p>
            <a:pPr lvl="3"/>
            <a:r>
              <a:rPr lang="en-GB" noProof="0" smtClean="0"/>
              <a:t>Vierde niveau</a:t>
            </a:r>
          </a:p>
          <a:p>
            <a:pPr lvl="4"/>
            <a:r>
              <a:rPr lang="en-GB" noProof="0" smtClean="0"/>
              <a:t>Vijfde niveau</a:t>
            </a:r>
          </a:p>
        </p:txBody>
      </p:sp>
      <p:sp>
        <p:nvSpPr>
          <p:cNvPr id="22534" name="Rectangle 6"/>
          <p:cNvSpPr>
            <a:spLocks noGrp="1" noChangeArrowheads="1"/>
          </p:cNvSpPr>
          <p:nvPr>
            <p:ph type="ftr" sz="quarter" idx="4"/>
          </p:nvPr>
        </p:nvSpPr>
        <p:spPr bwMode="auto">
          <a:xfrm>
            <a:off x="0" y="93726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Verdana" pitchFamily="34" charset="0"/>
              </a:defRPr>
            </a:lvl1pPr>
          </a:lstStyle>
          <a:p>
            <a:pPr>
              <a:defRPr/>
            </a:pPr>
            <a:endParaRPr lang="en-GB"/>
          </a:p>
        </p:txBody>
      </p:sp>
      <p:sp>
        <p:nvSpPr>
          <p:cNvPr id="22535" name="Rectangle 7"/>
          <p:cNvSpPr>
            <a:spLocks noGrp="1" noChangeArrowheads="1"/>
          </p:cNvSpPr>
          <p:nvPr>
            <p:ph type="sldNum" sz="quarter" idx="5"/>
          </p:nvPr>
        </p:nvSpPr>
        <p:spPr bwMode="auto">
          <a:xfrm>
            <a:off x="3810000" y="93726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Verdana" pitchFamily="34" charset="0"/>
              </a:defRPr>
            </a:lvl1pPr>
          </a:lstStyle>
          <a:p>
            <a:pPr>
              <a:defRPr/>
            </a:pPr>
            <a:fld id="{6993F9A2-7AEC-4ED6-8053-40F87D3D00EA}" type="slidenum">
              <a:rPr lang="en-GB"/>
              <a:pPr>
                <a:defRPr/>
              </a:pPr>
              <a:t>‹nr.›</a:t>
            </a:fld>
            <a:endParaRPr lang="en-GB"/>
          </a:p>
        </p:txBody>
      </p:sp>
    </p:spTree>
    <p:extLst>
      <p:ext uri="{BB962C8B-B14F-4D97-AF65-F5344CB8AC3E}">
        <p14:creationId xmlns:p14="http://schemas.microsoft.com/office/powerpoint/2010/main" val="788395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zoektocht naar het antwoord op de</a:t>
            </a:r>
            <a:r>
              <a:rPr lang="nl-NL" baseline="0" dirty="0" smtClean="0"/>
              <a:t> vraag 'Ja, en?'</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1</a:t>
            </a:fld>
            <a:endParaRPr lang="en-GB"/>
          </a:p>
        </p:txBody>
      </p:sp>
    </p:spTree>
    <p:extLst>
      <p:ext uri="{BB962C8B-B14F-4D97-AF65-F5344CB8AC3E}">
        <p14:creationId xmlns:p14="http://schemas.microsoft.com/office/powerpoint/2010/main" val="1834113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Samenhang</a:t>
            </a:r>
            <a:r>
              <a:rPr lang="nl-NL" baseline="0" dirty="0" smtClean="0"/>
              <a:t> en afstemming tussen de vakken gebeurt vaak op inhoud en blijft al decennia een punt. Waarom niet de verbinding zoeken op denkwijzen!</a:t>
            </a:r>
            <a:endParaRPr lang="nl-NL" dirty="0" smtClean="0"/>
          </a:p>
          <a:p>
            <a:endParaRPr lang="nl-NL" dirty="0" smtClean="0"/>
          </a:p>
          <a:p>
            <a:r>
              <a:rPr lang="nl-NL" dirty="0" smtClean="0"/>
              <a:t>NLT biedt ruimte om meer aandacht te besteden</a:t>
            </a:r>
            <a:r>
              <a:rPr lang="nl-NL" baseline="0" dirty="0" smtClean="0"/>
              <a:t> aan de rol van wiskunde, de onderbouwing of het wiskundige denken.</a:t>
            </a:r>
          </a:p>
          <a:p>
            <a:r>
              <a:rPr lang="nl-NL" baseline="0" dirty="0" smtClean="0"/>
              <a:t>Niet dat het daar alleen maar zou moeten gebeuren!</a:t>
            </a:r>
          </a:p>
          <a:p>
            <a:endParaRPr lang="nl-NL" baseline="0" dirty="0" smtClean="0"/>
          </a:p>
          <a:p>
            <a:r>
              <a:rPr lang="nl-NL" baseline="0" dirty="0" smtClean="0"/>
              <a:t>Mooie initiatieven voor samenhang en afstemming tussen de vakken:</a:t>
            </a:r>
          </a:p>
          <a:p>
            <a:r>
              <a:rPr lang="nl-NL" dirty="0" smtClean="0"/>
              <a:t>Drie voorbeelden van uitgewerkte activiteiten zijn te vinden in:</a:t>
            </a:r>
          </a:p>
          <a:p>
            <a:r>
              <a:rPr lang="nl-NL" dirty="0" smtClean="0"/>
              <a:t> </a:t>
            </a:r>
            <a:r>
              <a:rPr lang="nl-NL" dirty="0" err="1" smtClean="0"/>
              <a:t>SaLVO</a:t>
            </a:r>
            <a:r>
              <a:rPr lang="nl-NL" dirty="0" smtClean="0"/>
              <a:t>: materiaal, voornamelijk voor de onderbouw en in een leerlijn uitgezet, met als</a:t>
            </a:r>
          </a:p>
          <a:p>
            <a:r>
              <a:rPr lang="nl-NL" dirty="0" smtClean="0"/>
              <a:t>terugkerend thema evenredigheid en verbanden tussen grootheden. Het kan als vervanging</a:t>
            </a:r>
          </a:p>
          <a:p>
            <a:r>
              <a:rPr lang="nl-NL" dirty="0" smtClean="0"/>
              <a:t>van de lesstof worden gebruikt, maar ook als aanvulling. Het materiaal is aan vakken</a:t>
            </a:r>
          </a:p>
          <a:p>
            <a:r>
              <a:rPr lang="nl-NL" dirty="0" smtClean="0"/>
              <a:t>gekoppeld, maar kan ook voor een profielmiddag gebruikt worden. De activiteiten kunnen</a:t>
            </a:r>
          </a:p>
          <a:p>
            <a:r>
              <a:rPr lang="nl-NL" dirty="0" smtClean="0"/>
              <a:t>dus zowel binnen als buiten de eigen </a:t>
            </a:r>
            <a:r>
              <a:rPr lang="nl-NL" dirty="0" err="1" smtClean="0"/>
              <a:t>vakles</a:t>
            </a:r>
            <a:r>
              <a:rPr lang="nl-NL" dirty="0" smtClean="0"/>
              <a:t> gebruikt worden.</a:t>
            </a:r>
          </a:p>
          <a:p>
            <a:r>
              <a:rPr lang="nl-NL" dirty="0" smtClean="0"/>
              <a:t> Samenhang in Europees kader (Compass, 2011): deze publicatie beschrijft materiaal voor</a:t>
            </a:r>
          </a:p>
          <a:p>
            <a:r>
              <a:rPr lang="nl-NL" dirty="0" smtClean="0"/>
              <a:t>onder de 16 jaar. Het gaat om lessenseries waarin biologie, natuurkunde of scheikunde</a:t>
            </a:r>
          </a:p>
          <a:p>
            <a:r>
              <a:rPr lang="nl-NL" dirty="0" smtClean="0"/>
              <a:t>gecombineerd wordt met wiskunde. Vooral aanvullend op eigen materiaal en geschikt voor</a:t>
            </a:r>
          </a:p>
          <a:p>
            <a:r>
              <a:rPr lang="nl-NL" dirty="0" smtClean="0"/>
              <a:t>bijvoorbeeld projectmiddagen.</a:t>
            </a:r>
          </a:p>
          <a:p>
            <a:r>
              <a:rPr lang="nl-NL" dirty="0" smtClean="0"/>
              <a:t>*Samenhang</a:t>
            </a:r>
            <a:r>
              <a:rPr lang="nl-NL" baseline="0" dirty="0" smtClean="0"/>
              <a:t> en afstemming tussen wiskunde en de profielvakken (SLO, 2012): deze publicatie geeft allerlei opdrachten uit natuurkunde en economie de in de wiskundeles gebruikt kunnen worden. Daarnaast wordt aandacht besteed aan hoe af te stemmen tussen vaksecties en beleidskeuzes. </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10</a:t>
            </a:fld>
            <a:endParaRPr lang="en-GB"/>
          </a:p>
        </p:txBody>
      </p:sp>
    </p:spTree>
    <p:extLst>
      <p:ext uri="{BB962C8B-B14F-4D97-AF65-F5344CB8AC3E}">
        <p14:creationId xmlns:p14="http://schemas.microsoft.com/office/powerpoint/2010/main" val="103137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Verdana" pitchFamily="34" charset="0"/>
                <a:ea typeface="+mn-ea"/>
                <a:cs typeface="+mn-cs"/>
              </a:rPr>
              <a:t>Nelleke: Hoe zie je de rol van wiskunde binnen de natuurwetenschappen?</a:t>
            </a:r>
          </a:p>
          <a:p>
            <a:r>
              <a:rPr lang="nl-NL" sz="1200" b="1" kern="1200" dirty="0" smtClean="0">
                <a:solidFill>
                  <a:schemeClr val="tx1"/>
                </a:solidFill>
                <a:effectLst/>
                <a:latin typeface="Verdana" pitchFamily="34" charset="0"/>
                <a:ea typeface="+mn-ea"/>
                <a:cs typeface="+mn-cs"/>
              </a:rPr>
              <a:t>Kees: meetkunde is een natuurwetenschap in zichzelf, analyse is een hulpmiddel om concrete antwoorden te krijgen in natuurkunde en scheikunde. Aangezien analyse niks beschrijft zonder een praktische toepassing en met name </a:t>
            </a:r>
            <a:r>
              <a:rPr lang="nl-NL" sz="1200" b="1" kern="1200" dirty="0" err="1" smtClean="0">
                <a:solidFill>
                  <a:schemeClr val="tx1"/>
                </a:solidFill>
                <a:effectLst/>
                <a:latin typeface="Verdana" pitchFamily="34" charset="0"/>
                <a:ea typeface="+mn-ea"/>
                <a:cs typeface="+mn-cs"/>
              </a:rPr>
              <a:t>natuukunde</a:t>
            </a:r>
            <a:r>
              <a:rPr lang="nl-NL" sz="1200" b="1" kern="1200" dirty="0" smtClean="0">
                <a:solidFill>
                  <a:schemeClr val="tx1"/>
                </a:solidFill>
                <a:effectLst/>
                <a:latin typeface="Verdana" pitchFamily="34" charset="0"/>
                <a:ea typeface="+mn-ea"/>
                <a:cs typeface="+mn-cs"/>
              </a:rPr>
              <a:t> blijft alleen maar theoretisch zonder wiskunde. Dus analyse speelt een rol om natuurkunde praktische toepassingen te geven.</a:t>
            </a:r>
            <a:endParaRPr lang="nl-NL" sz="1200" kern="1200" dirty="0" smtClean="0">
              <a:solidFill>
                <a:schemeClr val="tx1"/>
              </a:solidFill>
              <a:effectLst/>
              <a:latin typeface="Verdana" pitchFamily="34" charset="0"/>
              <a:ea typeface="+mn-ea"/>
              <a:cs typeface="+mn-cs"/>
            </a:endParaRPr>
          </a:p>
          <a:p>
            <a:r>
              <a:rPr lang="nl-NL" sz="1200" kern="1200" dirty="0" smtClean="0">
                <a:solidFill>
                  <a:schemeClr val="tx1"/>
                </a:solidFill>
                <a:effectLst/>
                <a:latin typeface="Verdana" pitchFamily="34" charset="0"/>
                <a:ea typeface="+mn-ea"/>
                <a:cs typeface="+mn-cs"/>
              </a:rPr>
              <a:t> </a:t>
            </a:r>
          </a:p>
          <a:p>
            <a:r>
              <a:rPr lang="nl-NL" sz="1200" kern="1200" dirty="0" err="1" smtClean="0">
                <a:solidFill>
                  <a:schemeClr val="tx1"/>
                </a:solidFill>
                <a:effectLst/>
                <a:latin typeface="Verdana" pitchFamily="34" charset="0"/>
                <a:ea typeface="+mn-ea"/>
                <a:cs typeface="+mn-cs"/>
              </a:rPr>
              <a:t>Nelleke:Wordt</a:t>
            </a:r>
            <a:r>
              <a:rPr lang="nl-NL" sz="1200" kern="1200" dirty="0" smtClean="0">
                <a:solidFill>
                  <a:schemeClr val="tx1"/>
                </a:solidFill>
                <a:effectLst/>
                <a:latin typeface="Verdana" pitchFamily="34" charset="0"/>
                <a:ea typeface="+mn-ea"/>
                <a:cs typeface="+mn-cs"/>
              </a:rPr>
              <a:t> wiskunde niet gebruikt om natuurkundige verschijnselen te bewijzen?</a:t>
            </a:r>
          </a:p>
          <a:p>
            <a:r>
              <a:rPr lang="nl-NL" sz="1200" b="1" kern="1200" dirty="0" smtClean="0">
                <a:solidFill>
                  <a:schemeClr val="tx1"/>
                </a:solidFill>
                <a:effectLst/>
                <a:latin typeface="Verdana" pitchFamily="34" charset="0"/>
                <a:ea typeface="+mn-ea"/>
                <a:cs typeface="+mn-cs"/>
              </a:rPr>
              <a:t>Kees: In de zin dat het verschijnsel bestaat? Ik denk dat het meer is om het verschijnsel concreet en uitlegbaar te maken. Verschijnselen die je eenvoudig waar kunt nemen, daar wordt wiskunde vooral gebruikt om het concreet te maken. Heb je het over </a:t>
            </a:r>
            <a:r>
              <a:rPr lang="nl-NL" sz="1200" b="1" kern="1200" dirty="0" err="1" smtClean="0">
                <a:solidFill>
                  <a:schemeClr val="tx1"/>
                </a:solidFill>
                <a:effectLst/>
                <a:latin typeface="Verdana" pitchFamily="34" charset="0"/>
                <a:ea typeface="+mn-ea"/>
                <a:cs typeface="+mn-cs"/>
              </a:rPr>
              <a:t>quantummechanische</a:t>
            </a:r>
            <a:r>
              <a:rPr lang="nl-NL" sz="1200" b="1" kern="1200" dirty="0" smtClean="0">
                <a:solidFill>
                  <a:schemeClr val="tx1"/>
                </a:solidFill>
                <a:effectLst/>
                <a:latin typeface="Verdana" pitchFamily="34" charset="0"/>
                <a:ea typeface="+mn-ea"/>
                <a:cs typeface="+mn-cs"/>
              </a:rPr>
              <a:t> verschijnselen, dan wordt wiskunde wel gebruikt om het aan te tonen.</a:t>
            </a:r>
            <a:endParaRPr lang="nl-NL" sz="1200" kern="1200" dirty="0" smtClean="0">
              <a:solidFill>
                <a:schemeClr val="tx1"/>
              </a:solidFill>
              <a:effectLst/>
              <a:latin typeface="Verdana" pitchFamily="34" charset="0"/>
              <a:ea typeface="+mn-ea"/>
              <a:cs typeface="+mn-cs"/>
            </a:endParaRPr>
          </a:p>
          <a:p>
            <a:r>
              <a:rPr lang="nl-NL" sz="1200" kern="1200" dirty="0" smtClean="0">
                <a:solidFill>
                  <a:schemeClr val="tx1"/>
                </a:solidFill>
                <a:effectLst/>
                <a:latin typeface="Verdana" pitchFamily="34" charset="0"/>
                <a:ea typeface="+mn-ea"/>
                <a:cs typeface="+mn-cs"/>
              </a:rPr>
              <a:t> </a:t>
            </a:r>
          </a:p>
          <a:p>
            <a:r>
              <a:rPr lang="nl-NL" sz="1200" kern="1200" dirty="0" smtClean="0">
                <a:solidFill>
                  <a:schemeClr val="tx1"/>
                </a:solidFill>
                <a:effectLst/>
                <a:latin typeface="Verdana" pitchFamily="34" charset="0"/>
                <a:ea typeface="+mn-ea"/>
                <a:cs typeface="+mn-cs"/>
              </a:rPr>
              <a:t>Nelleke: Kun je een voorbeeld geven?</a:t>
            </a:r>
          </a:p>
          <a:p>
            <a:r>
              <a:rPr lang="nl-NL" sz="1200" b="1" kern="1200" dirty="0" smtClean="0">
                <a:solidFill>
                  <a:schemeClr val="tx1"/>
                </a:solidFill>
                <a:effectLst/>
                <a:latin typeface="Verdana" pitchFamily="34" charset="0"/>
                <a:ea typeface="+mn-ea"/>
                <a:cs typeface="+mn-cs"/>
              </a:rPr>
              <a:t>Kees: Snelheid en versnelling. snelheid uitdrukken in de afstand per tijdseenheid. Versnelling uitdrukken in de verandering van afstand per tijdseenheid per tijdseenheid. Want we kunnen allemaal zien dat snelheid bestaat.</a:t>
            </a:r>
            <a:endParaRPr lang="nl-NL" sz="1200" kern="1200" dirty="0" smtClean="0">
              <a:solidFill>
                <a:schemeClr val="tx1"/>
              </a:solidFill>
              <a:effectLst/>
              <a:latin typeface="Verdana" pitchFamily="34" charset="0"/>
              <a:ea typeface="+mn-ea"/>
              <a:cs typeface="+mn-cs"/>
            </a:endParaRPr>
          </a:p>
          <a:p>
            <a:r>
              <a:rPr lang="nl-NL" sz="1200" kern="1200" dirty="0" smtClean="0">
                <a:solidFill>
                  <a:schemeClr val="tx1"/>
                </a:solidFill>
                <a:effectLst/>
                <a:latin typeface="Verdana" pitchFamily="34" charset="0"/>
                <a:ea typeface="+mn-ea"/>
                <a:cs typeface="+mn-cs"/>
              </a:rPr>
              <a:t> </a:t>
            </a:r>
          </a:p>
          <a:p>
            <a:r>
              <a:rPr lang="nl-NL" sz="1200" kern="1200" dirty="0" smtClean="0">
                <a:solidFill>
                  <a:schemeClr val="tx1"/>
                </a:solidFill>
                <a:effectLst/>
                <a:latin typeface="Verdana" pitchFamily="34" charset="0"/>
                <a:ea typeface="+mn-ea"/>
                <a:cs typeface="+mn-cs"/>
              </a:rPr>
              <a:t>Nelleke: Dan is wiskunde meer een manier om het uit te drukken?</a:t>
            </a:r>
          </a:p>
          <a:p>
            <a:r>
              <a:rPr lang="nl-NL" sz="1200" b="1" kern="1200" dirty="0" smtClean="0">
                <a:solidFill>
                  <a:schemeClr val="tx1"/>
                </a:solidFill>
                <a:effectLst/>
                <a:latin typeface="Verdana" pitchFamily="34" charset="0"/>
                <a:ea typeface="+mn-ea"/>
                <a:cs typeface="+mn-cs"/>
              </a:rPr>
              <a:t>Kees: Ja. Maar bij </a:t>
            </a:r>
            <a:r>
              <a:rPr lang="nl-NL" sz="1200" b="1" kern="1200" dirty="0" err="1" smtClean="0">
                <a:solidFill>
                  <a:schemeClr val="tx1"/>
                </a:solidFill>
                <a:effectLst/>
                <a:latin typeface="Verdana" pitchFamily="34" charset="0"/>
                <a:ea typeface="+mn-ea"/>
                <a:cs typeface="+mn-cs"/>
              </a:rPr>
              <a:t>quantumverschijnselen</a:t>
            </a:r>
            <a:r>
              <a:rPr lang="nl-NL" sz="1200" b="1" kern="1200" dirty="0" smtClean="0">
                <a:solidFill>
                  <a:schemeClr val="tx1"/>
                </a:solidFill>
                <a:effectLst/>
                <a:latin typeface="Verdana" pitchFamily="34" charset="0"/>
                <a:ea typeface="+mn-ea"/>
                <a:cs typeface="+mn-cs"/>
              </a:rPr>
              <a:t> heb je wiskunde sowieso al nodig om aan te tonen dat het klopt. Je kan </a:t>
            </a:r>
            <a:r>
              <a:rPr lang="nl-NL" sz="1200" b="1" kern="1200" dirty="0" err="1" smtClean="0">
                <a:solidFill>
                  <a:schemeClr val="tx1"/>
                </a:solidFill>
                <a:effectLst/>
                <a:latin typeface="Verdana" pitchFamily="34" charset="0"/>
                <a:ea typeface="+mn-ea"/>
                <a:cs typeface="+mn-cs"/>
              </a:rPr>
              <a:t>quantumverschijnselen</a:t>
            </a:r>
            <a:r>
              <a:rPr lang="nl-NL" sz="1200" b="1" kern="1200" dirty="0" smtClean="0">
                <a:solidFill>
                  <a:schemeClr val="tx1"/>
                </a:solidFill>
                <a:effectLst/>
                <a:latin typeface="Verdana" pitchFamily="34" charset="0"/>
                <a:ea typeface="+mn-ea"/>
                <a:cs typeface="+mn-cs"/>
              </a:rPr>
              <a:t> moeilijk waarnemen.</a:t>
            </a:r>
            <a:endParaRPr lang="nl-NL" sz="1200" kern="1200" dirty="0" smtClean="0">
              <a:solidFill>
                <a:schemeClr val="tx1"/>
              </a:solidFill>
              <a:effectLst/>
              <a:latin typeface="Verdana" pitchFamily="34" charset="0"/>
              <a:ea typeface="+mn-ea"/>
              <a:cs typeface="+mn-cs"/>
            </a:endParaRPr>
          </a:p>
          <a:p>
            <a:r>
              <a:rPr lang="nl-NL" sz="1200" b="1" kern="1200" dirty="0" smtClean="0">
                <a:solidFill>
                  <a:schemeClr val="tx1"/>
                </a:solidFill>
                <a:effectLst/>
                <a:latin typeface="Verdana" pitchFamily="34" charset="0"/>
                <a:ea typeface="+mn-ea"/>
                <a:cs typeface="+mn-cs"/>
              </a:rPr>
              <a:t>Bij </a:t>
            </a:r>
            <a:r>
              <a:rPr lang="nl-NL" sz="1200" b="1" kern="1200" dirty="0" err="1" smtClean="0">
                <a:solidFill>
                  <a:schemeClr val="tx1"/>
                </a:solidFill>
                <a:effectLst/>
                <a:latin typeface="Verdana" pitchFamily="34" charset="0"/>
                <a:ea typeface="+mn-ea"/>
                <a:cs typeface="+mn-cs"/>
              </a:rPr>
              <a:t>allerdaagse</a:t>
            </a:r>
            <a:r>
              <a:rPr lang="nl-NL" sz="1200" b="1" kern="1200" dirty="0" smtClean="0">
                <a:solidFill>
                  <a:schemeClr val="tx1"/>
                </a:solidFill>
                <a:effectLst/>
                <a:latin typeface="Verdana" pitchFamily="34" charset="0"/>
                <a:ea typeface="+mn-ea"/>
                <a:cs typeface="+mn-cs"/>
              </a:rPr>
              <a:t> verschijnselen is wiskunde niet per se nodig om aan te tonen dat het bestaat. Hoe ingewikkelder het wordt, hoe lastiger. Dat heeft niet per se met woorden te maken, maar met de vraag of je het zou kunnen aantonen zonder wiskunde. Op een gegeven moment gaat dat niet meer en dan wordt wiskunde de basis van je theorie </a:t>
            </a:r>
            <a:r>
              <a:rPr lang="nl-NL" sz="1200" b="1" kern="1200" dirty="0" err="1" smtClean="0">
                <a:solidFill>
                  <a:schemeClr val="tx1"/>
                </a:solidFill>
                <a:effectLst/>
                <a:latin typeface="Verdana" pitchFamily="34" charset="0"/>
                <a:ea typeface="+mn-ea"/>
                <a:cs typeface="+mn-cs"/>
              </a:rPr>
              <a:t>ipv</a:t>
            </a:r>
            <a:r>
              <a:rPr lang="nl-NL" sz="1200" b="1" kern="1200" dirty="0" smtClean="0">
                <a:solidFill>
                  <a:schemeClr val="tx1"/>
                </a:solidFill>
                <a:effectLst/>
                <a:latin typeface="Verdana" pitchFamily="34" charset="0"/>
                <a:ea typeface="+mn-ea"/>
                <a:cs typeface="+mn-cs"/>
              </a:rPr>
              <a:t> waarnemingen. </a:t>
            </a:r>
            <a:endParaRPr lang="nl-NL" sz="1200" kern="1200" dirty="0" smtClean="0">
              <a:solidFill>
                <a:schemeClr val="tx1"/>
              </a:solidFill>
              <a:effectLst/>
              <a:latin typeface="Verdana" pitchFamily="34" charset="0"/>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11</a:t>
            </a:fld>
            <a:endParaRPr lang="en-GB"/>
          </a:p>
        </p:txBody>
      </p:sp>
    </p:spTree>
    <p:extLst>
      <p:ext uri="{BB962C8B-B14F-4D97-AF65-F5344CB8AC3E}">
        <p14:creationId xmlns:p14="http://schemas.microsoft.com/office/powerpoint/2010/main" val="194261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r>
              <a:rPr lang="nl-NL" dirty="0" smtClean="0"/>
              <a:t>Niet </a:t>
            </a:r>
            <a:r>
              <a:rPr lang="nl-NL" dirty="0" smtClean="0"/>
              <a:t>alle leerlingen zoals Kees. </a:t>
            </a:r>
            <a:r>
              <a:rPr lang="nl-NL" dirty="0" smtClean="0"/>
              <a:t>Hoe</a:t>
            </a:r>
            <a:r>
              <a:rPr lang="nl-NL" baseline="0" dirty="0" smtClean="0"/>
              <a:t> zouden we willen dat leerlingen de relatie beschrijven tussen wiskunde en natuurkunde?</a:t>
            </a:r>
          </a:p>
          <a:p>
            <a:r>
              <a:rPr lang="nl-NL" baseline="0" dirty="0" smtClean="0"/>
              <a:t>Hier nog twee uitspraken van leerlingen die een heel andere antwoord geven.</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12</a:t>
            </a:fld>
            <a:endParaRPr lang="en-GB"/>
          </a:p>
        </p:txBody>
      </p:sp>
    </p:spTree>
    <p:extLst>
      <p:ext uri="{BB962C8B-B14F-4D97-AF65-F5344CB8AC3E}">
        <p14:creationId xmlns:p14="http://schemas.microsoft.com/office/powerpoint/2010/main" val="3770343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uitspraken komen uit onderzoeksactiviteiten </a:t>
            </a:r>
            <a:r>
              <a:rPr lang="nl-NL" dirty="0" err="1" smtClean="0"/>
              <a:t>vd</a:t>
            </a:r>
            <a:r>
              <a:rPr lang="nl-NL" dirty="0" smtClean="0"/>
              <a:t> afgelopen jaren.</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13</a:t>
            </a:fld>
            <a:endParaRPr lang="en-GB"/>
          </a:p>
        </p:txBody>
      </p:sp>
    </p:spTree>
    <p:extLst>
      <p:ext uri="{BB962C8B-B14F-4D97-AF65-F5344CB8AC3E}">
        <p14:creationId xmlns:p14="http://schemas.microsoft.com/office/powerpoint/2010/main" val="1705342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Welke</a:t>
            </a:r>
            <a:r>
              <a:rPr lang="nl-NL" baseline="0" dirty="0" smtClean="0"/>
              <a:t> vakgebieden horen tot </a:t>
            </a:r>
            <a:r>
              <a:rPr lang="nl-NL" baseline="0" dirty="0" err="1" smtClean="0"/>
              <a:t>nlt</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14</a:t>
            </a:fld>
            <a:endParaRPr lang="en-GB"/>
          </a:p>
        </p:txBody>
      </p:sp>
    </p:spTree>
    <p:extLst>
      <p:ext uri="{BB962C8B-B14F-4D97-AF65-F5344CB8AC3E}">
        <p14:creationId xmlns:p14="http://schemas.microsoft.com/office/powerpoint/2010/main" val="4005321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Natuurkundedocenten leveren een belangrijke</a:t>
            </a:r>
            <a:r>
              <a:rPr lang="nl-NL" baseline="0" dirty="0" smtClean="0"/>
              <a:t> bijdrage</a:t>
            </a:r>
            <a:r>
              <a:rPr lang="nl-NL" dirty="0" smtClean="0"/>
              <a:t> aan </a:t>
            </a:r>
            <a:r>
              <a:rPr lang="nl-NL" dirty="0" smtClean="0"/>
              <a:t>NLT</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15</a:t>
            </a:fld>
            <a:endParaRPr lang="en-GB"/>
          </a:p>
        </p:txBody>
      </p:sp>
    </p:spTree>
    <p:extLst>
      <p:ext uri="{BB962C8B-B14F-4D97-AF65-F5344CB8AC3E}">
        <p14:creationId xmlns:p14="http://schemas.microsoft.com/office/powerpoint/2010/main" val="2150325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Leerlingen (uit de 82%) die aangeven dat wiskunde wel tot NLT behoort.</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16</a:t>
            </a:fld>
            <a:endParaRPr lang="en-GB"/>
          </a:p>
        </p:txBody>
      </p:sp>
    </p:spTree>
    <p:extLst>
      <p:ext uri="{BB962C8B-B14F-4D97-AF65-F5344CB8AC3E}">
        <p14:creationId xmlns:p14="http://schemas.microsoft.com/office/powerpoint/2010/main" val="602301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17</a:t>
            </a:fld>
            <a:endParaRPr lang="en-GB"/>
          </a:p>
        </p:txBody>
      </p:sp>
    </p:spTree>
    <p:extLst>
      <p:ext uri="{BB962C8B-B14F-4D97-AF65-F5344CB8AC3E}">
        <p14:creationId xmlns:p14="http://schemas.microsoft.com/office/powerpoint/2010/main" val="3681380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Interessanter zijn de leerlingen die aangeven waarom wiskunde niet tot NLT behoort.</a:t>
            </a:r>
          </a:p>
          <a:p>
            <a:r>
              <a:rPr lang="nl-NL" dirty="0" smtClean="0"/>
              <a:t>Misschien zijn deze uitspraken ondersteunend </a:t>
            </a:r>
            <a:r>
              <a:rPr lang="nl-NL" dirty="0" smtClean="0"/>
              <a:t>voor</a:t>
            </a:r>
            <a:r>
              <a:rPr lang="nl-NL" baseline="0" dirty="0" smtClean="0"/>
              <a:t> de uitspraak dat schoolwiskunde een verkeerd beeld geeft van </a:t>
            </a:r>
            <a:r>
              <a:rPr lang="nl-NL" baseline="0" dirty="0" smtClean="0"/>
              <a:t>wiskunde?</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18</a:t>
            </a:fld>
            <a:endParaRPr lang="en-GB"/>
          </a:p>
        </p:txBody>
      </p:sp>
    </p:spTree>
    <p:extLst>
      <p:ext uri="{BB962C8B-B14F-4D97-AF65-F5344CB8AC3E}">
        <p14:creationId xmlns:p14="http://schemas.microsoft.com/office/powerpoint/2010/main" val="1225471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22 </a:t>
            </a:r>
            <a:r>
              <a:rPr lang="nl-NL" dirty="0" smtClean="0"/>
              <a:t>leerlingen (</a:t>
            </a:r>
            <a:r>
              <a:rPr lang="nl-NL" dirty="0" err="1" smtClean="0"/>
              <a:t>vd</a:t>
            </a:r>
            <a:r>
              <a:rPr lang="nl-NL" dirty="0" smtClean="0"/>
              <a:t> 71) </a:t>
            </a:r>
            <a:r>
              <a:rPr lang="nl-NL" dirty="0" smtClean="0"/>
              <a:t>geven natuurkunde op in hun antwoord</a:t>
            </a:r>
          </a:p>
          <a:p>
            <a:r>
              <a:rPr lang="nl-NL" dirty="0" smtClean="0"/>
              <a:t>Is dit</a:t>
            </a:r>
            <a:r>
              <a:rPr lang="nl-NL" baseline="0" dirty="0" smtClean="0"/>
              <a:t> erg? Nee....maar toch knaagt het wel een beetje.</a:t>
            </a:r>
            <a:endParaRPr lang="nl-NL" dirty="0" smtClean="0"/>
          </a:p>
          <a:p>
            <a:r>
              <a:rPr lang="nl-NL" dirty="0" smtClean="0"/>
              <a:t>Ze herkennen</a:t>
            </a:r>
            <a:r>
              <a:rPr lang="nl-NL" baseline="0" dirty="0" smtClean="0"/>
              <a:t> de wiskunde </a:t>
            </a:r>
            <a:r>
              <a:rPr lang="nl-NL" dirty="0" smtClean="0"/>
              <a:t>niet </a:t>
            </a:r>
            <a:r>
              <a:rPr lang="nl-NL" dirty="0" smtClean="0"/>
              <a:t>als </a:t>
            </a:r>
            <a:r>
              <a:rPr lang="nl-NL" dirty="0" smtClean="0"/>
              <a:t>zodanig.</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19</a:t>
            </a:fld>
            <a:endParaRPr lang="en-GB"/>
          </a:p>
        </p:txBody>
      </p:sp>
    </p:spTree>
    <p:extLst>
      <p:ext uri="{BB962C8B-B14F-4D97-AF65-F5344CB8AC3E}">
        <p14:creationId xmlns:p14="http://schemas.microsoft.com/office/powerpoint/2010/main" val="228924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Leen den Braber: zo'n</a:t>
            </a:r>
            <a:r>
              <a:rPr lang="nl-NL" baseline="0" dirty="0" smtClean="0"/>
              <a:t> 45 jaar natuurkundedocent en 35 jaar lang bezoeker van de natuurkundeconferentie</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2</a:t>
            </a:fld>
            <a:endParaRPr lang="en-GB"/>
          </a:p>
        </p:txBody>
      </p:sp>
    </p:spTree>
    <p:extLst>
      <p:ext uri="{BB962C8B-B14F-4D97-AF65-F5344CB8AC3E}">
        <p14:creationId xmlns:p14="http://schemas.microsoft.com/office/powerpoint/2010/main" val="219789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Antwoord op de vraag: twee manieren om er naar te kijken</a:t>
            </a:r>
          </a:p>
          <a:p>
            <a:endParaRPr lang="nl-NL" dirty="0" smtClean="0"/>
          </a:p>
          <a:p>
            <a:r>
              <a:rPr lang="nl-NL" dirty="0" smtClean="0"/>
              <a:t>Mijn</a:t>
            </a:r>
            <a:r>
              <a:rPr lang="nl-NL" baseline="0" dirty="0" smtClean="0"/>
              <a:t> wens:</a:t>
            </a:r>
            <a:endParaRPr lang="nl-NL" dirty="0" smtClean="0"/>
          </a:p>
          <a:p>
            <a:pPr marL="171450" indent="-171450">
              <a:buFontTx/>
              <a:buChar char="-"/>
            </a:pPr>
            <a:r>
              <a:rPr lang="nl-NL" dirty="0" smtClean="0"/>
              <a:t>Niet meer spreken</a:t>
            </a:r>
            <a:r>
              <a:rPr lang="nl-NL" baseline="0" dirty="0" smtClean="0"/>
              <a:t> over 'wiskunde is een taal'</a:t>
            </a:r>
          </a:p>
          <a:p>
            <a:pPr marL="171450" indent="-171450">
              <a:buFontTx/>
              <a:buChar char="-"/>
            </a:pPr>
            <a:r>
              <a:rPr lang="nl-NL" dirty="0" smtClean="0"/>
              <a:t>Aandacht voor een bredere</a:t>
            </a:r>
            <a:r>
              <a:rPr lang="nl-NL" baseline="0" dirty="0" smtClean="0"/>
              <a:t> benadering van wiskunde (recht doen aan het vakgebied en de historische en culturele waarde)</a:t>
            </a:r>
          </a:p>
          <a:p>
            <a:pPr marL="457200" lvl="1" indent="0">
              <a:buFontTx/>
              <a:buNone/>
            </a:pPr>
            <a:r>
              <a:rPr lang="nl-NL" baseline="0" dirty="0" smtClean="0"/>
              <a:t>Waaronder (Wiskundig) denken: zoek de verbinding tussen de vakgebieden via het denken</a:t>
            </a:r>
          </a:p>
          <a:p>
            <a:pPr marL="457200" lvl="1" indent="0">
              <a:buFontTx/>
              <a:buNone/>
            </a:pPr>
            <a:endParaRPr lang="nl-NL" baseline="0" dirty="0" smtClean="0"/>
          </a:p>
          <a:p>
            <a:pPr marL="0" lvl="0" indent="0">
              <a:buFontTx/>
              <a:buNone/>
            </a:pPr>
            <a:r>
              <a:rPr lang="nl-NL" baseline="0" dirty="0" smtClean="0"/>
              <a:t>- Benut de ruimte en mogelijkheden die NLT biedt om de rol van wiskunde duidelijker te belichten.</a:t>
            </a:r>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20</a:t>
            </a:fld>
            <a:endParaRPr lang="en-GB"/>
          </a:p>
        </p:txBody>
      </p:sp>
    </p:spTree>
    <p:extLst>
      <p:ext uri="{BB962C8B-B14F-4D97-AF65-F5344CB8AC3E}">
        <p14:creationId xmlns:p14="http://schemas.microsoft.com/office/powerpoint/2010/main" val="957041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Wiskunde ondergewaardeerd en overgewaardeerd. Over: dat het </a:t>
            </a:r>
            <a:r>
              <a:rPr lang="nl-NL" dirty="0" smtClean="0"/>
              <a:t>overal </a:t>
            </a:r>
            <a:r>
              <a:rPr lang="nl-NL" dirty="0" smtClean="0"/>
              <a:t>zit en dat het voor iedereen belangrijk is om er</a:t>
            </a:r>
            <a:r>
              <a:rPr lang="nl-NL" baseline="0" dirty="0" smtClean="0"/>
              <a:t> van </a:t>
            </a:r>
            <a:r>
              <a:rPr lang="nl-NL" baseline="0" dirty="0" smtClean="0"/>
              <a:t>alles van </a:t>
            </a:r>
            <a:r>
              <a:rPr lang="nl-NL" baseline="0" dirty="0" smtClean="0"/>
              <a:t>te weten.</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21</a:t>
            </a:fld>
            <a:endParaRPr lang="en-GB"/>
          </a:p>
        </p:txBody>
      </p:sp>
    </p:spTree>
    <p:extLst>
      <p:ext uri="{BB962C8B-B14F-4D97-AF65-F5344CB8AC3E}">
        <p14:creationId xmlns:p14="http://schemas.microsoft.com/office/powerpoint/2010/main" val="319966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Promotieonderzoek 'rol van </a:t>
            </a:r>
            <a:r>
              <a:rPr lang="nl-NL" dirty="0" smtClean="0"/>
              <a:t>wiskunde in </a:t>
            </a:r>
            <a:r>
              <a:rPr lang="nl-NL" dirty="0" err="1" smtClean="0"/>
              <a:t>nlt</a:t>
            </a:r>
            <a:r>
              <a:rPr lang="nl-NL" dirty="0" smtClean="0"/>
              <a:t>'</a:t>
            </a:r>
            <a:endParaRPr lang="nl-NL" dirty="0" smtClean="0"/>
          </a:p>
          <a:p>
            <a:r>
              <a:rPr lang="nl-NL" dirty="0" smtClean="0"/>
              <a:t>Zoektocht: belangrijk om mensen </a:t>
            </a:r>
            <a:r>
              <a:rPr lang="nl-NL" dirty="0" smtClean="0"/>
              <a:t>te bevragen </a:t>
            </a:r>
            <a:r>
              <a:rPr lang="nl-NL" dirty="0" smtClean="0"/>
              <a:t>in gesprek te gaan. </a:t>
            </a:r>
            <a:r>
              <a:rPr lang="nl-NL" dirty="0" smtClean="0"/>
              <a:t>Wat leeft er? </a:t>
            </a:r>
            <a:endParaRPr lang="nl-NL" dirty="0" smtClean="0"/>
          </a:p>
          <a:p>
            <a:r>
              <a:rPr lang="nl-NL" dirty="0" smtClean="0"/>
              <a:t>Naast bronnen, literatuur.....wat</a:t>
            </a:r>
            <a:r>
              <a:rPr lang="nl-NL" baseline="0" dirty="0" smtClean="0"/>
              <a:t> leeft er om mij heen (beeldvorming</a:t>
            </a:r>
            <a:r>
              <a:rPr lang="nl-NL" baseline="0" dirty="0" smtClean="0"/>
              <a:t>)</a:t>
            </a:r>
          </a:p>
          <a:p>
            <a:r>
              <a:rPr lang="nl-NL" baseline="0" dirty="0" smtClean="0"/>
              <a:t>Een vraag die ik stel: wat is wiskunde?</a:t>
            </a:r>
          </a:p>
          <a:p>
            <a:r>
              <a:rPr lang="nl-NL" baseline="0" dirty="0" smtClean="0"/>
              <a:t>Beantwoord hier door drie mensen: Leen den Braber, Kees (</a:t>
            </a:r>
            <a:r>
              <a:rPr lang="nl-NL" baseline="0" dirty="0" err="1" smtClean="0"/>
              <a:t>gymnasiumleerling</a:t>
            </a:r>
            <a:r>
              <a:rPr lang="nl-NL" baseline="0" dirty="0" smtClean="0"/>
              <a:t>), Keith Devlin (Stanford '</a:t>
            </a:r>
            <a:r>
              <a:rPr lang="nl-NL" baseline="0" dirty="0" err="1" smtClean="0"/>
              <a:t>math</a:t>
            </a:r>
            <a:r>
              <a:rPr lang="nl-NL" baseline="0" dirty="0" smtClean="0"/>
              <a:t> </a:t>
            </a:r>
            <a:r>
              <a:rPr lang="nl-NL" baseline="0" dirty="0" err="1" smtClean="0"/>
              <a:t>guy</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3</a:t>
            </a:fld>
            <a:endParaRPr lang="en-GB"/>
          </a:p>
        </p:txBody>
      </p:sp>
    </p:spTree>
    <p:extLst>
      <p:ext uri="{BB962C8B-B14F-4D97-AF65-F5344CB8AC3E}">
        <p14:creationId xmlns:p14="http://schemas.microsoft.com/office/powerpoint/2010/main" val="3268338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a:t>
            </a:r>
            <a:r>
              <a:rPr lang="nl-NL" baseline="0" dirty="0" smtClean="0"/>
              <a:t> bestaat niet</a:t>
            </a:r>
            <a:r>
              <a:rPr lang="nl-NL" dirty="0" smtClean="0"/>
              <a:t> een definitie van wiskunde,</a:t>
            </a:r>
            <a:r>
              <a:rPr lang="nl-NL" baseline="0" dirty="0" smtClean="0"/>
              <a:t> wat het voorleggen van deze vraag aan 'voorbijgangers' zo boeiend maak.</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4</a:t>
            </a:fld>
            <a:endParaRPr lang="en-GB"/>
          </a:p>
        </p:txBody>
      </p:sp>
    </p:spTree>
    <p:extLst>
      <p:ext uri="{BB962C8B-B14F-4D97-AF65-F5344CB8AC3E}">
        <p14:creationId xmlns:p14="http://schemas.microsoft.com/office/powerpoint/2010/main" val="223147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Verdana" pitchFamily="34" charset="0"/>
                <a:ea typeface="+mn-ea"/>
                <a:cs typeface="+mn-cs"/>
              </a:rPr>
              <a:t>Een beschrijving van Willem Ravenstein. Het bundelt de gedachten van de vorige drie.</a:t>
            </a:r>
            <a:endParaRPr lang="nl-NL" sz="1200" kern="1200" dirty="0" smtClean="0">
              <a:solidFill>
                <a:schemeClr val="tx1"/>
              </a:solidFill>
              <a:effectLst/>
              <a:latin typeface="Verdana" pitchFamily="34" charset="0"/>
              <a:ea typeface="+mn-ea"/>
              <a:cs typeface="+mn-cs"/>
            </a:endParaRPr>
          </a:p>
          <a:p>
            <a:r>
              <a:rPr lang="nl-NL" sz="1200" kern="1200" dirty="0" smtClean="0">
                <a:solidFill>
                  <a:schemeClr val="tx1"/>
                </a:solidFill>
                <a:effectLst/>
                <a:latin typeface="Verdana" pitchFamily="34" charset="0"/>
                <a:ea typeface="+mn-ea"/>
                <a:cs typeface="+mn-cs"/>
              </a:rPr>
              <a:t>Er springt uit: geen </a:t>
            </a:r>
            <a:r>
              <a:rPr lang="nl-NL" sz="1200" kern="1200" dirty="0" smtClean="0">
                <a:solidFill>
                  <a:schemeClr val="tx1"/>
                </a:solidFill>
                <a:effectLst/>
                <a:latin typeface="Verdana" pitchFamily="34" charset="0"/>
                <a:ea typeface="+mn-ea"/>
                <a:cs typeface="+mn-cs"/>
              </a:rPr>
              <a:t>taal</a:t>
            </a:r>
          </a:p>
          <a:p>
            <a:endParaRPr lang="nl-NL" sz="1200" kern="1200" dirty="0" smtClean="0">
              <a:solidFill>
                <a:schemeClr val="tx1"/>
              </a:solidFill>
              <a:effectLst/>
              <a:latin typeface="Verdana" pitchFamily="34" charset="0"/>
              <a:ea typeface="+mn-ea"/>
              <a:cs typeface="+mn-cs"/>
            </a:endParaRPr>
          </a:p>
          <a:p>
            <a:endParaRPr lang="nl-NL" sz="1200" kern="1200" dirty="0" smtClean="0">
              <a:solidFill>
                <a:schemeClr val="tx1"/>
              </a:solidFill>
              <a:effectLst/>
              <a:latin typeface="Verdana" pitchFamily="34" charset="0"/>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5</a:t>
            </a:fld>
            <a:endParaRPr lang="en-GB"/>
          </a:p>
        </p:txBody>
      </p:sp>
    </p:spTree>
    <p:extLst>
      <p:ext uri="{BB962C8B-B14F-4D97-AF65-F5344CB8AC3E}">
        <p14:creationId xmlns:p14="http://schemas.microsoft.com/office/powerpoint/2010/main" val="3244128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tweede vraag die ik voorleg: wat is de rol van wiskunde?</a:t>
            </a:r>
            <a:r>
              <a:rPr lang="nl-NL" baseline="0" dirty="0" smtClean="0"/>
              <a:t> </a:t>
            </a:r>
          </a:p>
          <a:p>
            <a:r>
              <a:rPr lang="nl-NL" baseline="0" dirty="0" smtClean="0"/>
              <a:t>Verschillende rollen: manier van naar de wereld kijken (modelleren, beschrijving via symbolische notatie), tool, bewijs, manier van denken</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6</a:t>
            </a:fld>
            <a:endParaRPr lang="en-GB"/>
          </a:p>
        </p:txBody>
      </p:sp>
    </p:spTree>
    <p:extLst>
      <p:ext uri="{BB962C8B-B14F-4D97-AF65-F5344CB8AC3E}">
        <p14:creationId xmlns:p14="http://schemas.microsoft.com/office/powerpoint/2010/main" val="4231993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Geen </a:t>
            </a:r>
            <a:r>
              <a:rPr lang="nl-NL" dirty="0" smtClean="0"/>
              <a:t>definitie </a:t>
            </a:r>
            <a:r>
              <a:rPr lang="nl-NL" dirty="0" smtClean="0"/>
              <a:t>van wiskundige denken</a:t>
            </a:r>
          </a:p>
          <a:p>
            <a:r>
              <a:rPr lang="nl-NL" dirty="0" smtClean="0"/>
              <a:t>Wiskunde was door de eeuwen heen vooral beroepsgericht of vervolgopleiding gericht (landmeters,</a:t>
            </a:r>
            <a:r>
              <a:rPr lang="nl-NL" baseline="0" dirty="0" smtClean="0"/>
              <a:t> ingenieurs, </a:t>
            </a:r>
            <a:r>
              <a:rPr lang="nl-NL" dirty="0" smtClean="0"/>
              <a:t>polytechnische school). Algemene vorming is lang niet altijd een onderdeel van het onderwijs geweest, maar komt wel met enige regelmaat terug: zie al het citaat uit de achttiende eeuw. </a:t>
            </a:r>
          </a:p>
          <a:p>
            <a:r>
              <a:rPr lang="nl-NL" dirty="0" smtClean="0"/>
              <a:t>In</a:t>
            </a:r>
            <a:r>
              <a:rPr lang="nl-NL" baseline="0" dirty="0" smtClean="0"/>
              <a:t> de huidige vernieuwing van de nieuwe examenprogramma's is opnieuw aandacht voor het wiskundig denken (Wiskundige denkactiviteiten)</a:t>
            </a:r>
          </a:p>
          <a:p>
            <a:r>
              <a:rPr lang="nl-NL" baseline="0" dirty="0" smtClean="0"/>
              <a:t>Ondanks dat er niet een definitie is, richt het wiskundig denken zich toch vaak op </a:t>
            </a:r>
            <a:r>
              <a:rPr lang="nl-NL" dirty="0" smtClean="0"/>
              <a:t>structurering</a:t>
            </a:r>
            <a:r>
              <a:rPr lang="nl-NL" dirty="0" smtClean="0"/>
              <a:t>, systematische aanpak, patronen</a:t>
            </a:r>
            <a:r>
              <a:rPr lang="nl-NL" baseline="0" dirty="0" smtClean="0"/>
              <a:t> </a:t>
            </a:r>
            <a:r>
              <a:rPr lang="nl-NL" baseline="0" dirty="0" smtClean="0"/>
              <a:t>beschrijven.</a:t>
            </a:r>
            <a:endParaRPr lang="nl-NL" baseline="0" dirty="0" smtClean="0"/>
          </a:p>
          <a:p>
            <a:r>
              <a:rPr lang="nl-NL" baseline="0" dirty="0" smtClean="0"/>
              <a:t>Denken en doen is uit </a:t>
            </a:r>
            <a:r>
              <a:rPr lang="nl-NL" baseline="0" dirty="0" smtClean="0"/>
              <a:t>elkaar </a:t>
            </a:r>
            <a:r>
              <a:rPr lang="nl-NL" baseline="0" dirty="0" smtClean="0"/>
              <a:t>te halen</a:t>
            </a:r>
            <a:r>
              <a:rPr lang="nl-NL" baseline="0" dirty="0" smtClean="0"/>
              <a:t>. Goed in </a:t>
            </a:r>
            <a:r>
              <a:rPr lang="nl-NL" baseline="0" dirty="0" smtClean="0"/>
              <a:t>wiskundig denken kan samen gaan met niet goed in wiskundig doen </a:t>
            </a:r>
            <a:r>
              <a:rPr lang="nl-NL" baseline="0" dirty="0" smtClean="0"/>
              <a:t>en omgekeerd.</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7</a:t>
            </a:fld>
            <a:endParaRPr lang="en-GB"/>
          </a:p>
        </p:txBody>
      </p:sp>
    </p:spTree>
    <p:extLst>
      <p:ext uri="{BB962C8B-B14F-4D97-AF65-F5344CB8AC3E}">
        <p14:creationId xmlns:p14="http://schemas.microsoft.com/office/powerpoint/2010/main" val="398510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8</a:t>
            </a:fld>
            <a:endParaRPr lang="en-GB"/>
          </a:p>
        </p:txBody>
      </p:sp>
    </p:spTree>
    <p:extLst>
      <p:ext uri="{BB962C8B-B14F-4D97-AF65-F5344CB8AC3E}">
        <p14:creationId xmlns:p14="http://schemas.microsoft.com/office/powerpoint/2010/main" val="138777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 de tweede bladzijde staat overigens wiskunde die ook niet meer voorkomt</a:t>
            </a:r>
          </a:p>
          <a:p>
            <a:r>
              <a:rPr lang="nl-NL" dirty="0" smtClean="0"/>
              <a:t>Boek </a:t>
            </a:r>
            <a:r>
              <a:rPr lang="nl-NL" dirty="0" smtClean="0"/>
              <a:t>Systematische </a:t>
            </a:r>
            <a:r>
              <a:rPr lang="nl-NL" dirty="0" smtClean="0"/>
              <a:t>natuurkunde uit </a:t>
            </a:r>
            <a:r>
              <a:rPr lang="nl-NL" dirty="0" smtClean="0"/>
              <a:t>1978</a:t>
            </a:r>
          </a:p>
          <a:p>
            <a:endParaRPr lang="nl-NL" dirty="0" smtClean="0"/>
          </a:p>
          <a:p>
            <a:r>
              <a:rPr lang="nl-NL" dirty="0" smtClean="0"/>
              <a:t>De</a:t>
            </a:r>
            <a:r>
              <a:rPr lang="nl-NL" baseline="0" dirty="0" smtClean="0"/>
              <a:t> verdwijning van wiskunde uit de natuurkunde is langzaam gebeurd. Hoewel begrijpelijk en met reden (bijv. toegankelijker maken voor iedereen, ook leerlingen met wiskunde A) toch soms wat jammer. Het verliest daarmee de onderbouwingsfunctie.</a:t>
            </a:r>
            <a:endParaRPr lang="nl-NL" dirty="0"/>
          </a:p>
        </p:txBody>
      </p:sp>
      <p:sp>
        <p:nvSpPr>
          <p:cNvPr id="4" name="Tijdelijke aanduiding voor dianummer 3"/>
          <p:cNvSpPr>
            <a:spLocks noGrp="1"/>
          </p:cNvSpPr>
          <p:nvPr>
            <p:ph type="sldNum" sz="quarter" idx="10"/>
          </p:nvPr>
        </p:nvSpPr>
        <p:spPr/>
        <p:txBody>
          <a:bodyPr/>
          <a:lstStyle/>
          <a:p>
            <a:pPr>
              <a:defRPr/>
            </a:pPr>
            <a:fld id="{6993F9A2-7AEC-4ED6-8053-40F87D3D00EA}" type="slidenum">
              <a:rPr lang="en-GB" smtClean="0"/>
              <a:pPr>
                <a:defRPr/>
              </a:pPr>
              <a:t>9</a:t>
            </a:fld>
            <a:endParaRPr lang="en-GB"/>
          </a:p>
        </p:txBody>
      </p:sp>
    </p:spTree>
    <p:extLst>
      <p:ext uri="{BB962C8B-B14F-4D97-AF65-F5344CB8AC3E}">
        <p14:creationId xmlns:p14="http://schemas.microsoft.com/office/powerpoint/2010/main" val="3069200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39EC73-B911-4884-91F0-8F171B4E0912}" type="slidenum">
              <a:rPr lang="en-GB"/>
              <a:pPr>
                <a:defRPr/>
              </a:pPr>
              <a:t>‹nr.›</a:t>
            </a:fld>
            <a:endParaRPr lang="en-GB"/>
          </a:p>
        </p:txBody>
      </p:sp>
    </p:spTree>
    <p:extLst>
      <p:ext uri="{BB962C8B-B14F-4D97-AF65-F5344CB8AC3E}">
        <p14:creationId xmlns:p14="http://schemas.microsoft.com/office/powerpoint/2010/main" val="10365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FF4AF20-2BF6-4D19-A695-C72C059D36CD}" type="slidenum">
              <a:rPr lang="en-GB"/>
              <a:pPr>
                <a:defRPr/>
              </a:pPr>
              <a:t>‹nr.›</a:t>
            </a:fld>
            <a:endParaRPr lang="en-GB"/>
          </a:p>
        </p:txBody>
      </p:sp>
    </p:spTree>
    <p:extLst>
      <p:ext uri="{BB962C8B-B14F-4D97-AF65-F5344CB8AC3E}">
        <p14:creationId xmlns:p14="http://schemas.microsoft.com/office/powerpoint/2010/main" val="382015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762000"/>
            <a:ext cx="2286000" cy="5715000"/>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0" y="762000"/>
            <a:ext cx="6705600" cy="57150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7BED6C-DA3D-43BE-B5A3-DD224D752486}" type="slidenum">
              <a:rPr lang="en-GB"/>
              <a:pPr>
                <a:defRPr/>
              </a:pPr>
              <a:t>‹nr.›</a:t>
            </a:fld>
            <a:endParaRPr lang="en-GB"/>
          </a:p>
        </p:txBody>
      </p:sp>
    </p:spTree>
    <p:extLst>
      <p:ext uri="{BB962C8B-B14F-4D97-AF65-F5344CB8AC3E}">
        <p14:creationId xmlns:p14="http://schemas.microsoft.com/office/powerpoint/2010/main" val="292134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0" y="762000"/>
            <a:ext cx="9144000" cy="1143000"/>
          </a:xfrm>
        </p:spPr>
        <p:txBody>
          <a:bodyPr/>
          <a:lstStyle/>
          <a:p>
            <a:r>
              <a:rPr lang="nl-NL" smtClean="0"/>
              <a:t>Klik om de stijl te bewerken</a:t>
            </a:r>
            <a:endParaRPr lang="en-US"/>
          </a:p>
        </p:txBody>
      </p:sp>
      <p:sp>
        <p:nvSpPr>
          <p:cNvPr id="3" name="Tijdelijke aanduiding voor tekst 2"/>
          <p:cNvSpPr>
            <a:spLocks noGrp="1"/>
          </p:cNvSpPr>
          <p:nvPr>
            <p:ph type="body" sz="half" idx="1"/>
          </p:nvPr>
        </p:nvSpPr>
        <p:spPr>
          <a:xfrm>
            <a:off x="685800" y="2362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2362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530087-D2FD-4C3D-B766-CA3F2DEEB238}" type="slidenum">
              <a:rPr lang="en-GB"/>
              <a:pPr>
                <a:defRPr/>
              </a:pPr>
              <a:t>‹nr.›</a:t>
            </a:fld>
            <a:endParaRPr lang="en-GB"/>
          </a:p>
        </p:txBody>
      </p:sp>
    </p:spTree>
    <p:extLst>
      <p:ext uri="{BB962C8B-B14F-4D97-AF65-F5344CB8AC3E}">
        <p14:creationId xmlns:p14="http://schemas.microsoft.com/office/powerpoint/2010/main" val="111610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0" y="762000"/>
            <a:ext cx="9144000" cy="1143000"/>
          </a:xfrm>
        </p:spPr>
        <p:txBody>
          <a:bodyPr/>
          <a:lstStyle/>
          <a:p>
            <a:r>
              <a:rPr lang="nl-NL" smtClean="0"/>
              <a:t>Klik om de stijl te bewerken</a:t>
            </a:r>
            <a:endParaRPr lang="en-US"/>
          </a:p>
        </p:txBody>
      </p:sp>
      <p:sp>
        <p:nvSpPr>
          <p:cNvPr id="3" name="Tijdelijke aanduiding voor tabel 2"/>
          <p:cNvSpPr>
            <a:spLocks noGrp="1"/>
          </p:cNvSpPr>
          <p:nvPr>
            <p:ph type="tbl" idx="1"/>
          </p:nvPr>
        </p:nvSpPr>
        <p:spPr>
          <a:xfrm>
            <a:off x="685800" y="2362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BEAE660-16A6-451E-B957-9085BAFD0626}" type="slidenum">
              <a:rPr lang="en-GB"/>
              <a:pPr>
                <a:defRPr/>
              </a:pPr>
              <a:t>‹nr.›</a:t>
            </a:fld>
            <a:endParaRPr lang="en-GB"/>
          </a:p>
        </p:txBody>
      </p:sp>
    </p:spTree>
    <p:extLst>
      <p:ext uri="{BB962C8B-B14F-4D97-AF65-F5344CB8AC3E}">
        <p14:creationId xmlns:p14="http://schemas.microsoft.com/office/powerpoint/2010/main" val="598506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E18AB8B-A7AF-4392-89B0-AE3AD4411822}" type="slidenum">
              <a:rPr lang="en-GB"/>
              <a:pPr>
                <a:defRPr/>
              </a:pPr>
              <a:t>‹nr.›</a:t>
            </a:fld>
            <a:endParaRPr lang="en-GB"/>
          </a:p>
        </p:txBody>
      </p:sp>
    </p:spTree>
    <p:extLst>
      <p:ext uri="{BB962C8B-B14F-4D97-AF65-F5344CB8AC3E}">
        <p14:creationId xmlns:p14="http://schemas.microsoft.com/office/powerpoint/2010/main" val="199558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91ED816-6B97-49B8-812A-9BFB0E41C3B5}" type="slidenum">
              <a:rPr lang="en-GB"/>
              <a:pPr>
                <a:defRPr/>
              </a:pPr>
              <a:t>‹nr.›</a:t>
            </a:fld>
            <a:endParaRPr lang="en-GB"/>
          </a:p>
        </p:txBody>
      </p:sp>
    </p:spTree>
    <p:extLst>
      <p:ext uri="{BB962C8B-B14F-4D97-AF65-F5344CB8AC3E}">
        <p14:creationId xmlns:p14="http://schemas.microsoft.com/office/powerpoint/2010/main" val="2246743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68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E322050-F1E3-460A-AEE5-8F585FB9AE69}" type="slidenum">
              <a:rPr lang="en-GB"/>
              <a:pPr>
                <a:defRPr/>
              </a:pPr>
              <a:t>‹nr.›</a:t>
            </a:fld>
            <a:endParaRPr lang="en-GB"/>
          </a:p>
        </p:txBody>
      </p:sp>
    </p:spTree>
    <p:extLst>
      <p:ext uri="{BB962C8B-B14F-4D97-AF65-F5344CB8AC3E}">
        <p14:creationId xmlns:p14="http://schemas.microsoft.com/office/powerpoint/2010/main" val="243695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7AC658CD-C913-48D0-BF56-704363C39CED}" type="slidenum">
              <a:rPr lang="en-GB"/>
              <a:pPr>
                <a:defRPr/>
              </a:pPr>
              <a:t>‹nr.›</a:t>
            </a:fld>
            <a:endParaRPr lang="en-GB"/>
          </a:p>
        </p:txBody>
      </p:sp>
    </p:spTree>
    <p:extLst>
      <p:ext uri="{BB962C8B-B14F-4D97-AF65-F5344CB8AC3E}">
        <p14:creationId xmlns:p14="http://schemas.microsoft.com/office/powerpoint/2010/main" val="3552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B138FB4-F1C0-48B0-9332-3E9B7D8D9A94}" type="slidenum">
              <a:rPr lang="en-GB"/>
              <a:pPr>
                <a:defRPr/>
              </a:pPr>
              <a:t>‹nr.›</a:t>
            </a:fld>
            <a:endParaRPr lang="en-GB"/>
          </a:p>
        </p:txBody>
      </p:sp>
    </p:spTree>
    <p:extLst>
      <p:ext uri="{BB962C8B-B14F-4D97-AF65-F5344CB8AC3E}">
        <p14:creationId xmlns:p14="http://schemas.microsoft.com/office/powerpoint/2010/main" val="796545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2590E2D-7157-44EE-A93F-1A7487D2D345}" type="slidenum">
              <a:rPr lang="en-GB"/>
              <a:pPr>
                <a:defRPr/>
              </a:pPr>
              <a:t>‹nr.›</a:t>
            </a:fld>
            <a:endParaRPr lang="en-GB"/>
          </a:p>
        </p:txBody>
      </p:sp>
    </p:spTree>
    <p:extLst>
      <p:ext uri="{BB962C8B-B14F-4D97-AF65-F5344CB8AC3E}">
        <p14:creationId xmlns:p14="http://schemas.microsoft.com/office/powerpoint/2010/main" val="30208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BDB09E2-30D5-4C5F-BD33-075CFB1B2CEE}" type="slidenum">
              <a:rPr lang="en-GB"/>
              <a:pPr>
                <a:defRPr/>
              </a:pPr>
              <a:t>‹nr.›</a:t>
            </a:fld>
            <a:endParaRPr lang="en-GB"/>
          </a:p>
        </p:txBody>
      </p:sp>
    </p:spTree>
    <p:extLst>
      <p:ext uri="{BB962C8B-B14F-4D97-AF65-F5344CB8AC3E}">
        <p14:creationId xmlns:p14="http://schemas.microsoft.com/office/powerpoint/2010/main" val="109806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7AC86E1-48A1-4134-BB19-CF1AA25EC61E}" type="slidenum">
              <a:rPr lang="en-GB"/>
              <a:pPr>
                <a:defRPr/>
              </a:pPr>
              <a:t>‹nr.›</a:t>
            </a:fld>
            <a:endParaRPr lang="en-GB"/>
          </a:p>
        </p:txBody>
      </p:sp>
    </p:spTree>
    <p:extLst>
      <p:ext uri="{BB962C8B-B14F-4D97-AF65-F5344CB8AC3E}">
        <p14:creationId xmlns:p14="http://schemas.microsoft.com/office/powerpoint/2010/main" val="75840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Klik om het opmaakprofiel van de modeltitel te bewerken</a:t>
            </a:r>
          </a:p>
        </p:txBody>
      </p:sp>
      <p:sp>
        <p:nvSpPr>
          <p:cNvPr id="1027" name="Rectangle 3"/>
          <p:cNvSpPr>
            <a:spLocks noGrp="1" noChangeArrowheads="1"/>
          </p:cNvSpPr>
          <p:nvPr>
            <p:ph type="body" idx="1"/>
          </p:nvPr>
        </p:nvSpPr>
        <p:spPr bwMode="auto">
          <a:xfrm>
            <a:off x="685800" y="2362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Klik om de opmaakprofielen van de modeltekst te bewerken</a:t>
            </a:r>
          </a:p>
          <a:p>
            <a:pPr lvl="1"/>
            <a:r>
              <a:rPr lang="en-GB" smtClean="0"/>
              <a:t>Tweede niveau</a:t>
            </a:r>
          </a:p>
          <a:p>
            <a:pPr lvl="2"/>
            <a:r>
              <a:rPr lang="en-GB" smtClean="0"/>
              <a:t>Derde niveau</a:t>
            </a:r>
          </a:p>
          <a:p>
            <a:pPr lvl="3"/>
            <a:r>
              <a:rPr lang="en-GB" smtClean="0"/>
              <a:t>Vierde niveau</a:t>
            </a:r>
          </a:p>
          <a:p>
            <a:pPr lvl="4"/>
            <a:r>
              <a:rPr lang="en-GB" smtClean="0"/>
              <a:t>Vijfde niveau</a:t>
            </a:r>
          </a:p>
        </p:txBody>
      </p:sp>
      <p:sp>
        <p:nvSpPr>
          <p:cNvPr id="593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GB"/>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GB"/>
          </a:p>
        </p:txBody>
      </p:sp>
      <p:sp>
        <p:nvSpPr>
          <p:cNvPr id="593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46820499-707A-462B-A43A-702436BCD550}" type="slidenum">
              <a:rPr lang="en-GB"/>
              <a:pPr>
                <a:defRPr/>
              </a:pPr>
              <a:t>‹nr.›</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Verdana" pitchFamily="34" charset="0"/>
        </a:defRPr>
      </a:lvl2pPr>
      <a:lvl3pPr algn="ctr" rtl="0" eaLnBrk="0" fontAlgn="base" hangingPunct="0">
        <a:spcBef>
          <a:spcPct val="0"/>
        </a:spcBef>
        <a:spcAft>
          <a:spcPct val="0"/>
        </a:spcAft>
        <a:defRPr sz="4000" b="1">
          <a:solidFill>
            <a:schemeClr val="tx2"/>
          </a:solidFill>
          <a:latin typeface="Verdana" pitchFamily="34" charset="0"/>
        </a:defRPr>
      </a:lvl3pPr>
      <a:lvl4pPr algn="ctr" rtl="0" eaLnBrk="0" fontAlgn="base" hangingPunct="0">
        <a:spcBef>
          <a:spcPct val="0"/>
        </a:spcBef>
        <a:spcAft>
          <a:spcPct val="0"/>
        </a:spcAft>
        <a:defRPr sz="4000" b="1">
          <a:solidFill>
            <a:schemeClr val="tx2"/>
          </a:solidFill>
          <a:latin typeface="Verdana" pitchFamily="34" charset="0"/>
        </a:defRPr>
      </a:lvl4pPr>
      <a:lvl5pPr algn="ctr" rtl="0" eaLnBrk="0" fontAlgn="base" hangingPunct="0">
        <a:spcBef>
          <a:spcPct val="0"/>
        </a:spcBef>
        <a:spcAft>
          <a:spcPct val="0"/>
        </a:spcAft>
        <a:defRPr sz="4000" b="1">
          <a:solidFill>
            <a:schemeClr val="tx2"/>
          </a:solidFill>
          <a:latin typeface="Verdana" pitchFamily="34" charset="0"/>
        </a:defRPr>
      </a:lvl5pPr>
      <a:lvl6pPr marL="457200" algn="ctr" rtl="0" fontAlgn="base">
        <a:spcBef>
          <a:spcPct val="0"/>
        </a:spcBef>
        <a:spcAft>
          <a:spcPct val="0"/>
        </a:spcAft>
        <a:defRPr sz="4000" b="1">
          <a:solidFill>
            <a:schemeClr val="tx2"/>
          </a:solidFill>
          <a:latin typeface="Verdana" pitchFamily="34" charset="0"/>
        </a:defRPr>
      </a:lvl6pPr>
      <a:lvl7pPr marL="914400" algn="ctr" rtl="0" fontAlgn="base">
        <a:spcBef>
          <a:spcPct val="0"/>
        </a:spcBef>
        <a:spcAft>
          <a:spcPct val="0"/>
        </a:spcAft>
        <a:defRPr sz="4000" b="1">
          <a:solidFill>
            <a:schemeClr val="tx2"/>
          </a:solidFill>
          <a:latin typeface="Verdana" pitchFamily="34" charset="0"/>
        </a:defRPr>
      </a:lvl7pPr>
      <a:lvl8pPr marL="1371600" algn="ctr" rtl="0" fontAlgn="base">
        <a:spcBef>
          <a:spcPct val="0"/>
        </a:spcBef>
        <a:spcAft>
          <a:spcPct val="0"/>
        </a:spcAft>
        <a:defRPr sz="4000" b="1">
          <a:solidFill>
            <a:schemeClr val="tx2"/>
          </a:solidFill>
          <a:latin typeface="Verdana" pitchFamily="34" charset="0"/>
        </a:defRPr>
      </a:lvl8pPr>
      <a:lvl9pPr marL="1828800" algn="ctr" rtl="0" fontAlgn="base">
        <a:spcBef>
          <a:spcPct val="0"/>
        </a:spcBef>
        <a:spcAft>
          <a:spcPct val="0"/>
        </a:spcAft>
        <a:defRPr sz="4000" b="1">
          <a:solidFill>
            <a:schemeClr val="tx2"/>
          </a:solidFill>
          <a:latin typeface="Verdana" pitchFamily="34" charset="0"/>
        </a:defRPr>
      </a:lvl9pPr>
    </p:titleStyle>
    <p:bodyStyle>
      <a:lvl1pPr marL="342900" indent="-342900" algn="l" rtl="0" eaLnBrk="0" fontAlgn="base" hangingPunct="0">
        <a:lnSpc>
          <a:spcPct val="120000"/>
        </a:lnSpc>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etavak-nlt.nl/" TargetMode="External"/><Relationship Id="rId2" Type="http://schemas.openxmlformats.org/officeDocument/2006/relationships/hyperlink" Target="mailto:nsdenbraber@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8.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403648" y="5373216"/>
            <a:ext cx="6400800" cy="697632"/>
          </a:xfrm>
        </p:spPr>
        <p:txBody>
          <a:bodyPr/>
          <a:lstStyle/>
          <a:p>
            <a:r>
              <a:rPr lang="nl-NL" dirty="0" smtClean="0"/>
              <a:t>Nelleke den Braber</a:t>
            </a:r>
          </a:p>
          <a:p>
            <a:endParaRPr lang="nl-NL" dirty="0"/>
          </a:p>
        </p:txBody>
      </p:sp>
      <p:sp>
        <p:nvSpPr>
          <p:cNvPr id="3" name="Titel 2"/>
          <p:cNvSpPr>
            <a:spLocks noGrp="1"/>
          </p:cNvSpPr>
          <p:nvPr>
            <p:ph type="ctrTitle"/>
          </p:nvPr>
        </p:nvSpPr>
        <p:spPr>
          <a:xfrm>
            <a:off x="251520" y="3717032"/>
            <a:ext cx="8568952" cy="1470025"/>
          </a:xfrm>
        </p:spPr>
        <p:txBody>
          <a:bodyPr/>
          <a:lstStyle/>
          <a:p>
            <a:r>
              <a:rPr lang="nl-NL" dirty="0" smtClean="0"/>
              <a:t>Wiskunde</a:t>
            </a:r>
            <a:r>
              <a:rPr lang="nl-NL" dirty="0"/>
              <a:t>, </a:t>
            </a:r>
            <a:r>
              <a:rPr lang="nl-NL" dirty="0" smtClean="0"/>
              <a:t/>
            </a:r>
            <a:br>
              <a:rPr lang="nl-NL" dirty="0" smtClean="0"/>
            </a:br>
            <a:r>
              <a:rPr lang="nl-NL" dirty="0" smtClean="0"/>
              <a:t>de </a:t>
            </a:r>
            <a:r>
              <a:rPr lang="nl-NL" dirty="0"/>
              <a:t>taal van de </a:t>
            </a:r>
            <a:r>
              <a:rPr lang="nl-NL" dirty="0" smtClean="0"/>
              <a:t>natuurkunde.</a:t>
            </a:r>
            <a:br>
              <a:rPr lang="nl-NL" dirty="0" smtClean="0"/>
            </a:br>
            <a:r>
              <a:rPr lang="nl-NL" dirty="0" smtClean="0"/>
              <a:t>Ja</a:t>
            </a:r>
            <a:r>
              <a:rPr lang="nl-NL" dirty="0"/>
              <a:t>, en?</a:t>
            </a:r>
            <a:r>
              <a:rPr lang="nl-NL" dirty="0" smtClean="0"/>
              <a:t/>
            </a:r>
            <a:br>
              <a:rPr lang="nl-NL" dirty="0" smtClean="0"/>
            </a:b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Wi</a:t>
            </a:r>
            <a:r>
              <a:rPr lang="nl-NL" dirty="0" smtClean="0"/>
              <a:t> en Na in school</a:t>
            </a:r>
            <a:endParaRPr lang="nl-NL" dirty="0"/>
          </a:p>
        </p:txBody>
      </p:sp>
      <p:sp>
        <p:nvSpPr>
          <p:cNvPr id="3" name="Tijdelijke aanduiding voor inhoud 2"/>
          <p:cNvSpPr>
            <a:spLocks noGrp="1"/>
          </p:cNvSpPr>
          <p:nvPr>
            <p:ph idx="1"/>
          </p:nvPr>
        </p:nvSpPr>
        <p:spPr>
          <a:xfrm>
            <a:off x="611560" y="1772816"/>
            <a:ext cx="7772400" cy="4114800"/>
          </a:xfrm>
        </p:spPr>
        <p:txBody>
          <a:bodyPr/>
          <a:lstStyle/>
          <a:p>
            <a:r>
              <a:rPr lang="nl-NL" dirty="0">
                <a:solidFill>
                  <a:schemeClr val="tx2">
                    <a:lumMod val="20000"/>
                    <a:lumOff val="80000"/>
                  </a:schemeClr>
                </a:solidFill>
              </a:rPr>
              <a:t>Uit natuurkunde verdwenen (onderbouwingsrol</a:t>
            </a:r>
            <a:r>
              <a:rPr lang="nl-NL" dirty="0" smtClean="0">
                <a:solidFill>
                  <a:schemeClr val="tx2">
                    <a:lumMod val="20000"/>
                    <a:lumOff val="80000"/>
                  </a:schemeClr>
                </a:solidFill>
              </a:rPr>
              <a:t>)</a:t>
            </a:r>
          </a:p>
          <a:p>
            <a:r>
              <a:rPr lang="nl-NL" dirty="0" smtClean="0">
                <a:solidFill>
                  <a:schemeClr val="tx2">
                    <a:lumMod val="20000"/>
                    <a:lumOff val="80000"/>
                  </a:schemeClr>
                </a:solidFill>
              </a:rPr>
              <a:t>Laatste: PV=2/3N&lt;</a:t>
            </a:r>
            <a:r>
              <a:rPr lang="nl-NL" dirty="0" err="1" smtClean="0">
                <a:solidFill>
                  <a:schemeClr val="tx2">
                    <a:lumMod val="20000"/>
                    <a:lumOff val="80000"/>
                  </a:schemeClr>
                </a:solidFill>
              </a:rPr>
              <a:t>E</a:t>
            </a:r>
            <a:r>
              <a:rPr lang="nl-NL" baseline="-25000" dirty="0" err="1" smtClean="0">
                <a:solidFill>
                  <a:schemeClr val="tx2">
                    <a:lumMod val="20000"/>
                    <a:lumOff val="80000"/>
                  </a:schemeClr>
                </a:solidFill>
              </a:rPr>
              <a:t>kin</a:t>
            </a:r>
            <a:r>
              <a:rPr lang="nl-NL" dirty="0">
                <a:solidFill>
                  <a:schemeClr val="tx2">
                    <a:lumMod val="20000"/>
                    <a:lumOff val="80000"/>
                  </a:schemeClr>
                </a:solidFill>
              </a:rPr>
              <a:t>&gt;</a:t>
            </a:r>
          </a:p>
          <a:p>
            <a:r>
              <a:rPr lang="nl-NL" dirty="0" smtClean="0">
                <a:solidFill>
                  <a:schemeClr val="tx2">
                    <a:lumMod val="20000"/>
                    <a:lumOff val="80000"/>
                  </a:schemeClr>
                </a:solidFill>
              </a:rPr>
              <a:t>m/s/s   = m/s</a:t>
            </a:r>
            <a:r>
              <a:rPr lang="nl-NL" dirty="0" smtClean="0">
                <a:solidFill>
                  <a:schemeClr val="tx2">
                    <a:lumMod val="20000"/>
                    <a:lumOff val="80000"/>
                  </a:schemeClr>
                </a:solidFill>
                <a:latin typeface="Tahoma"/>
                <a:ea typeface="Tahoma"/>
                <a:cs typeface="Tahoma"/>
              </a:rPr>
              <a:t>²       </a:t>
            </a:r>
            <a:endParaRPr lang="nl-NL" dirty="0">
              <a:solidFill>
                <a:schemeClr val="tx2">
                  <a:lumMod val="20000"/>
                  <a:lumOff val="80000"/>
                </a:schemeClr>
              </a:solidFill>
            </a:endParaRPr>
          </a:p>
          <a:p>
            <a:r>
              <a:rPr lang="nl-NL" dirty="0" smtClean="0">
                <a:solidFill>
                  <a:schemeClr val="tx2">
                    <a:lumMod val="20000"/>
                    <a:lumOff val="80000"/>
                  </a:schemeClr>
                </a:solidFill>
              </a:rPr>
              <a:t>Afstemmen in inhoud</a:t>
            </a:r>
          </a:p>
          <a:p>
            <a:pPr marL="0" indent="0">
              <a:buNone/>
            </a:pPr>
            <a:endParaRPr lang="nl-NL" dirty="0" smtClean="0">
              <a:solidFill>
                <a:schemeClr val="tx2">
                  <a:lumMod val="20000"/>
                  <a:lumOff val="80000"/>
                </a:schemeClr>
              </a:solidFill>
            </a:endParaRPr>
          </a:p>
          <a:p>
            <a:r>
              <a:rPr lang="nl-NL" dirty="0" smtClean="0">
                <a:solidFill>
                  <a:schemeClr val="tx2">
                    <a:lumMod val="20000"/>
                    <a:lumOff val="80000"/>
                  </a:schemeClr>
                </a:solidFill>
              </a:rPr>
              <a:t>Bredere benadering van wiskunde: (wiskundig) denken/verbinding denkwijzen</a:t>
            </a:r>
          </a:p>
          <a:p>
            <a:r>
              <a:rPr lang="nl-NL" dirty="0" smtClean="0">
                <a:solidFill>
                  <a:schemeClr val="tx2">
                    <a:lumMod val="20000"/>
                    <a:lumOff val="80000"/>
                  </a:schemeClr>
                </a:solidFill>
              </a:rPr>
              <a:t>Dit kan bij NLT!</a:t>
            </a:r>
          </a:p>
        </p:txBody>
      </p:sp>
    </p:spTree>
    <p:extLst>
      <p:ext uri="{BB962C8B-B14F-4D97-AF65-F5344CB8AC3E}">
        <p14:creationId xmlns:p14="http://schemas.microsoft.com/office/powerpoint/2010/main" val="235279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008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3">
                                            <p:txEl>
                                              <p:pRg st="1" end="1"/>
                                            </p:txEl>
                                          </p:spTgt>
                                        </p:tgtEl>
                                        <p:attrNameLst>
                                          <p:attrName>style.color</p:attrName>
                                        </p:attrNameLst>
                                      </p:cBhvr>
                                      <p:to>
                                        <a:srgbClr val="008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3">
                                            <p:txEl>
                                              <p:pRg st="2" end="2"/>
                                            </p:txEl>
                                          </p:spTgt>
                                        </p:tgtEl>
                                        <p:attrNameLst>
                                          <p:attrName>style.color</p:attrName>
                                        </p:attrNameLst>
                                      </p:cBhvr>
                                      <p:to>
                                        <a:srgbClr val="008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grpId="0" nodeType="clickEffect">
                                  <p:stCondLst>
                                    <p:cond delay="0"/>
                                  </p:stCondLst>
                                  <p:childTnLst>
                                    <p:animClr clrSpc="rgb" dir="cw">
                                      <p:cBhvr override="childStyle">
                                        <p:cTn id="18" dur="2000" fill="hold"/>
                                        <p:tgtEl>
                                          <p:spTgt spid="3">
                                            <p:txEl>
                                              <p:pRg st="3" end="3"/>
                                            </p:txEl>
                                          </p:spTgt>
                                        </p:tgtEl>
                                        <p:attrNameLst>
                                          <p:attrName>style.color</p:attrName>
                                        </p:attrNameLst>
                                      </p:cBhvr>
                                      <p:to>
                                        <a:srgbClr val="008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grpId="0" nodeType="clickEffect">
                                  <p:stCondLst>
                                    <p:cond delay="0"/>
                                  </p:stCondLst>
                                  <p:childTnLst>
                                    <p:animClr clrSpc="rgb" dir="cw">
                                      <p:cBhvr override="childStyle">
                                        <p:cTn id="22" dur="2000" fill="hold"/>
                                        <p:tgtEl>
                                          <p:spTgt spid="3">
                                            <p:txEl>
                                              <p:pRg st="5" end="5"/>
                                            </p:txEl>
                                          </p:spTgt>
                                        </p:tgtEl>
                                        <p:attrNameLst>
                                          <p:attrName>style.color</p:attrName>
                                        </p:attrNameLst>
                                      </p:cBhvr>
                                      <p:to>
                                        <a:srgbClr val="0080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grpId="0" nodeType="clickEffect">
                                  <p:stCondLst>
                                    <p:cond delay="0"/>
                                  </p:stCondLst>
                                  <p:childTnLst>
                                    <p:animClr clrSpc="rgb" dir="cw">
                                      <p:cBhvr override="childStyle">
                                        <p:cTn id="26" dur="2000" fill="hold"/>
                                        <p:tgtEl>
                                          <p:spTgt spid="3">
                                            <p:txEl>
                                              <p:pRg st="6" end="6"/>
                                            </p:txEl>
                                          </p:spTgt>
                                        </p:tgtEl>
                                        <p:attrNameLst>
                                          <p:attrName>style.color</p:attrName>
                                        </p:attrNameLst>
                                      </p:cBhvr>
                                      <p:to>
                                        <a:srgbClr val="00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willen we van leerlingen?</a:t>
            </a:r>
            <a:endParaRPr lang="nl-NL" dirty="0"/>
          </a:p>
        </p:txBody>
      </p:sp>
      <p:sp>
        <p:nvSpPr>
          <p:cNvPr id="3" name="Tijdelijke aanduiding voor inhoud 2"/>
          <p:cNvSpPr>
            <a:spLocks noGrp="1"/>
          </p:cNvSpPr>
          <p:nvPr>
            <p:ph idx="1"/>
          </p:nvPr>
        </p:nvSpPr>
        <p:spPr/>
        <p:txBody>
          <a:bodyPr/>
          <a:lstStyle/>
          <a:p>
            <a:r>
              <a:rPr lang="nl-NL" dirty="0" smtClean="0"/>
              <a:t>Kees aan het woord</a:t>
            </a:r>
            <a:endParaRPr lang="nl-N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3284984"/>
            <a:ext cx="267010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Leerlingen aan het woord</a:t>
            </a:r>
            <a:endParaRPr lang="nl-NL" dirty="0"/>
          </a:p>
        </p:txBody>
      </p:sp>
      <p:sp>
        <p:nvSpPr>
          <p:cNvPr id="3" name="Tijdelijke aanduiding voor inhoud 2"/>
          <p:cNvSpPr>
            <a:spLocks noGrp="1"/>
          </p:cNvSpPr>
          <p:nvPr>
            <p:ph idx="1"/>
          </p:nvPr>
        </p:nvSpPr>
        <p:spPr>
          <a:xfrm>
            <a:off x="755576" y="1988840"/>
            <a:ext cx="7772400" cy="4464496"/>
          </a:xfrm>
        </p:spPr>
        <p:txBody>
          <a:bodyPr/>
          <a:lstStyle/>
          <a:p>
            <a:pPr marL="0" indent="0">
              <a:buNone/>
            </a:pPr>
            <a:r>
              <a:rPr lang="nl-NL" dirty="0">
                <a:solidFill>
                  <a:schemeClr val="tx2">
                    <a:lumMod val="20000"/>
                    <a:lumOff val="80000"/>
                  </a:schemeClr>
                </a:solidFill>
              </a:rPr>
              <a:t>Door </a:t>
            </a:r>
            <a:r>
              <a:rPr lang="nl-NL" dirty="0" err="1">
                <a:solidFill>
                  <a:schemeClr val="tx2">
                    <a:lumMod val="20000"/>
                    <a:lumOff val="80000"/>
                  </a:schemeClr>
                </a:solidFill>
              </a:rPr>
              <a:t>nlt</a:t>
            </a:r>
            <a:r>
              <a:rPr lang="nl-NL" dirty="0">
                <a:solidFill>
                  <a:schemeClr val="tx2">
                    <a:lumMod val="20000"/>
                    <a:lumOff val="80000"/>
                  </a:schemeClr>
                </a:solidFill>
              </a:rPr>
              <a:t> ben ik erachter gekomen dat wiskunde meer is dan alleen wiskunde B en D. Nu denk ik erover om misschien wiskunde te gaan studeren</a:t>
            </a:r>
          </a:p>
          <a:p>
            <a:endParaRPr lang="nl-NL" dirty="0">
              <a:solidFill>
                <a:schemeClr val="tx2">
                  <a:lumMod val="20000"/>
                  <a:lumOff val="80000"/>
                </a:schemeClr>
              </a:solidFill>
            </a:endParaRPr>
          </a:p>
          <a:p>
            <a:pPr marL="0" indent="0">
              <a:buNone/>
            </a:pPr>
            <a:r>
              <a:rPr lang="nl-NL" dirty="0">
                <a:solidFill>
                  <a:schemeClr val="tx2">
                    <a:lumMod val="20000"/>
                    <a:lumOff val="80000"/>
                  </a:schemeClr>
                </a:solidFill>
              </a:rPr>
              <a:t>We hoeven nooit formules op te lossen of echt wiskundige kennis gebruiken bij het oplossen van vragen. Dit lukt ook gewoon met je rekenmachine of standaard kennis.</a:t>
            </a:r>
          </a:p>
          <a:p>
            <a:endParaRPr lang="nl-NL" dirty="0"/>
          </a:p>
        </p:txBody>
      </p:sp>
    </p:spTree>
    <p:extLst>
      <p:ext uri="{BB962C8B-B14F-4D97-AF65-F5344CB8AC3E}">
        <p14:creationId xmlns:p14="http://schemas.microsoft.com/office/powerpoint/2010/main" val="1097123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008000"/>
                                      </p:to>
                                    </p:animClr>
                                  </p:childTnLst>
                                </p:cTn>
                              </p:par>
                              <p:par>
                                <p:cTn id="7" presetID="3" presetClass="emph" presetSubtype="2" fill="hold" nodeType="withEffect">
                                  <p:stCondLst>
                                    <p:cond delay="0"/>
                                  </p:stCondLst>
                                  <p:childTnLst>
                                    <p:animClr clrSpc="rgb" dir="cw">
                                      <p:cBhvr override="childStyle">
                                        <p:cTn id="8" dur="2000" fill="hold"/>
                                        <p:tgtEl>
                                          <p:spTgt spid="3">
                                            <p:txEl>
                                              <p:pRg st="2" end="2"/>
                                            </p:txEl>
                                          </p:spTgt>
                                        </p:tgtEl>
                                        <p:attrNameLst>
                                          <p:attrName>style.color</p:attrName>
                                        </p:attrNameLst>
                                      </p:cBhvr>
                                      <p:to>
                                        <a:srgbClr val="00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Cijfers en feiten</a:t>
            </a:r>
            <a:endParaRPr lang="nl-NL" dirty="0"/>
          </a:p>
        </p:txBody>
      </p:sp>
      <p:sp>
        <p:nvSpPr>
          <p:cNvPr id="3" name="Tijdelijke aanduiding voor inhoud 2"/>
          <p:cNvSpPr>
            <a:spLocks noGrp="1"/>
          </p:cNvSpPr>
          <p:nvPr>
            <p:ph idx="1"/>
          </p:nvPr>
        </p:nvSpPr>
        <p:spPr>
          <a:xfrm>
            <a:off x="251520" y="1844824"/>
            <a:ext cx="8712968" cy="4114800"/>
          </a:xfrm>
        </p:spPr>
        <p:txBody>
          <a:bodyPr/>
          <a:lstStyle/>
          <a:p>
            <a:r>
              <a:rPr lang="nl-NL" dirty="0" smtClean="0">
                <a:solidFill>
                  <a:schemeClr val="tx2">
                    <a:lumMod val="20000"/>
                    <a:lumOff val="80000"/>
                  </a:schemeClr>
                </a:solidFill>
              </a:rPr>
              <a:t>leerling enquête: 390 examenleerlingen (havo, vwo), 10 vragen</a:t>
            </a:r>
          </a:p>
          <a:p>
            <a:r>
              <a:rPr lang="nl-NL" dirty="0" smtClean="0">
                <a:solidFill>
                  <a:schemeClr val="tx2">
                    <a:lumMod val="20000"/>
                    <a:lumOff val="80000"/>
                  </a:schemeClr>
                </a:solidFill>
              </a:rPr>
              <a:t>Schoolbezoeken (9) en interviews met studenten (9)</a:t>
            </a:r>
          </a:p>
          <a:p>
            <a:pPr marL="0" indent="0">
              <a:buNone/>
            </a:pPr>
            <a:endParaRPr lang="nl-NL" b="1" dirty="0" smtClean="0">
              <a:solidFill>
                <a:schemeClr val="tx2">
                  <a:lumMod val="20000"/>
                  <a:lumOff val="80000"/>
                </a:schemeClr>
              </a:solidFill>
            </a:endParaRPr>
          </a:p>
          <a:p>
            <a:pPr marL="0" indent="0">
              <a:buNone/>
            </a:pPr>
            <a:r>
              <a:rPr lang="nl-NL" dirty="0" smtClean="0">
                <a:solidFill>
                  <a:schemeClr val="tx2">
                    <a:lumMod val="20000"/>
                    <a:lumOff val="80000"/>
                  </a:schemeClr>
                </a:solidFill>
              </a:rPr>
              <a:t>Over de rol in het vak, het nut, de kruisbestuiving wiskunde-</a:t>
            </a:r>
            <a:r>
              <a:rPr lang="nl-NL" dirty="0" err="1" smtClean="0">
                <a:solidFill>
                  <a:schemeClr val="tx2">
                    <a:lumMod val="20000"/>
                    <a:lumOff val="80000"/>
                  </a:schemeClr>
                </a:solidFill>
              </a:rPr>
              <a:t>nlt</a:t>
            </a:r>
            <a:r>
              <a:rPr lang="nl-NL" dirty="0" smtClean="0">
                <a:solidFill>
                  <a:schemeClr val="tx2">
                    <a:lumMod val="20000"/>
                    <a:lumOff val="80000"/>
                  </a:schemeClr>
                </a:solidFill>
              </a:rPr>
              <a:t>, de rol wiskundedocent</a:t>
            </a:r>
          </a:p>
          <a:p>
            <a:pPr marL="0" indent="0">
              <a:buNone/>
            </a:pPr>
            <a:endParaRPr lang="nl-NL" dirty="0">
              <a:solidFill>
                <a:schemeClr val="tx2">
                  <a:lumMod val="20000"/>
                  <a:lumOff val="80000"/>
                </a:schemeClr>
              </a:solidFill>
            </a:endParaRPr>
          </a:p>
          <a:p>
            <a:pPr marL="0" indent="0">
              <a:buNone/>
            </a:pPr>
            <a:r>
              <a:rPr lang="nl-NL" dirty="0" smtClean="0">
                <a:solidFill>
                  <a:schemeClr val="tx2">
                    <a:lumMod val="20000"/>
                    <a:lumOff val="80000"/>
                  </a:schemeClr>
                </a:solidFill>
              </a:rPr>
              <a:t>Ook: beschrijf </a:t>
            </a:r>
            <a:r>
              <a:rPr lang="nl-NL" dirty="0" err="1" smtClean="0">
                <a:solidFill>
                  <a:schemeClr val="tx2">
                    <a:lumMod val="20000"/>
                    <a:lumOff val="80000"/>
                  </a:schemeClr>
                </a:solidFill>
              </a:rPr>
              <a:t>nlt</a:t>
            </a:r>
            <a:r>
              <a:rPr lang="nl-NL" dirty="0" smtClean="0">
                <a:solidFill>
                  <a:schemeClr val="tx2">
                    <a:lumMod val="20000"/>
                    <a:lumOff val="80000"/>
                  </a:schemeClr>
                </a:solidFill>
              </a:rPr>
              <a:t> en geef aan welke vakgebieden een rol daarin spelen.</a:t>
            </a:r>
          </a:p>
          <a:p>
            <a:pPr marL="0" indent="0">
              <a:buNone/>
            </a:pPr>
            <a:endParaRPr lang="nl-NL" dirty="0"/>
          </a:p>
        </p:txBody>
      </p:sp>
    </p:spTree>
    <p:extLst>
      <p:ext uri="{BB962C8B-B14F-4D97-AF65-F5344CB8AC3E}">
        <p14:creationId xmlns:p14="http://schemas.microsoft.com/office/powerpoint/2010/main" val="415189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008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rgbClr val="008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3" end="3"/>
                                            </p:txEl>
                                          </p:spTgt>
                                        </p:tgtEl>
                                        <p:attrNameLst>
                                          <p:attrName>style.color</p:attrName>
                                        </p:attrNameLst>
                                      </p:cBhvr>
                                      <p:to>
                                        <a:srgbClr val="008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5" end="5"/>
                                            </p:txEl>
                                          </p:spTgt>
                                        </p:tgtEl>
                                        <p:attrNameLst>
                                          <p:attrName>style.color</p:attrName>
                                        </p:attrNameLst>
                                      </p:cBhvr>
                                      <p:to>
                                        <a:srgbClr val="00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Vakgebieden in </a:t>
            </a:r>
            <a:r>
              <a:rPr lang="nl-NL" dirty="0" err="1" smtClean="0"/>
              <a:t>nlt</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658349714"/>
              </p:ext>
            </p:extLst>
          </p:nvPr>
        </p:nvGraphicFramePr>
        <p:xfrm>
          <a:off x="1187624" y="1916832"/>
          <a:ext cx="5472608" cy="3376374"/>
        </p:xfrm>
        <a:graphic>
          <a:graphicData uri="http://schemas.openxmlformats.org/drawingml/2006/table">
            <a:tbl>
              <a:tblPr firstRow="1" firstCol="1" bandRow="1">
                <a:tableStyleId>{00A15C55-8517-42AA-B614-E9B94910E393}</a:tableStyleId>
              </a:tblPr>
              <a:tblGrid>
                <a:gridCol w="2735496"/>
                <a:gridCol w="2737112"/>
              </a:tblGrid>
              <a:tr h="832093">
                <a:tc>
                  <a:txBody>
                    <a:bodyPr/>
                    <a:lstStyle/>
                    <a:p>
                      <a:pPr>
                        <a:lnSpc>
                          <a:spcPts val="1200"/>
                        </a:lnSpc>
                        <a:spcAft>
                          <a:spcPts val="0"/>
                        </a:spcAft>
                      </a:pPr>
                      <a:endParaRPr lang="nl-NL" sz="2400" b="0" dirty="0" smtClean="0">
                        <a:effectLst/>
                      </a:endParaRPr>
                    </a:p>
                    <a:p>
                      <a:pPr>
                        <a:lnSpc>
                          <a:spcPts val="1200"/>
                        </a:lnSpc>
                        <a:spcAft>
                          <a:spcPts val="0"/>
                        </a:spcAft>
                      </a:pPr>
                      <a:r>
                        <a:rPr lang="nl-NL" sz="2400" b="0" dirty="0" smtClean="0">
                          <a:effectLst/>
                        </a:rPr>
                        <a:t>genoemd </a:t>
                      </a:r>
                    </a:p>
                    <a:p>
                      <a:pPr>
                        <a:lnSpc>
                          <a:spcPts val="1200"/>
                        </a:lnSpc>
                        <a:spcAft>
                          <a:spcPts val="0"/>
                        </a:spcAft>
                      </a:pPr>
                      <a:endParaRPr lang="nl-NL" sz="2400" b="0" dirty="0" smtClean="0">
                        <a:effectLst/>
                      </a:endParaRPr>
                    </a:p>
                    <a:p>
                      <a:pPr>
                        <a:lnSpc>
                          <a:spcPts val="1200"/>
                        </a:lnSpc>
                        <a:spcAft>
                          <a:spcPts val="0"/>
                        </a:spcAft>
                      </a:pPr>
                      <a:r>
                        <a:rPr lang="nl-NL" sz="2400" b="0" dirty="0" smtClean="0">
                          <a:effectLst/>
                        </a:rPr>
                        <a:t>bètavak</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nSpc>
                          <a:spcPts val="1200"/>
                        </a:lnSpc>
                        <a:spcAft>
                          <a:spcPts val="0"/>
                        </a:spcAft>
                      </a:pPr>
                      <a:endParaRPr lang="nl-NL" sz="2400" b="0" dirty="0" smtClean="0">
                        <a:effectLst/>
                      </a:endParaRPr>
                    </a:p>
                    <a:p>
                      <a:pPr>
                        <a:lnSpc>
                          <a:spcPts val="1200"/>
                        </a:lnSpc>
                        <a:spcAft>
                          <a:spcPts val="0"/>
                        </a:spcAft>
                      </a:pPr>
                      <a:r>
                        <a:rPr lang="nl-NL" sz="2400" b="0" dirty="0" smtClean="0">
                          <a:effectLst/>
                        </a:rPr>
                        <a:t>percentage </a:t>
                      </a:r>
                    </a:p>
                    <a:p>
                      <a:pPr>
                        <a:lnSpc>
                          <a:spcPts val="1200"/>
                        </a:lnSpc>
                        <a:spcAft>
                          <a:spcPts val="0"/>
                        </a:spcAft>
                      </a:pPr>
                      <a:endParaRPr lang="nl-NL" sz="2400" b="0" dirty="0" smtClean="0">
                        <a:effectLst/>
                      </a:endParaRPr>
                    </a:p>
                    <a:p>
                      <a:pPr>
                        <a:lnSpc>
                          <a:spcPts val="1200"/>
                        </a:lnSpc>
                        <a:spcAft>
                          <a:spcPts val="0"/>
                        </a:spcAft>
                      </a:pPr>
                      <a:r>
                        <a:rPr lang="nl-NL" sz="2400" b="0" dirty="0" smtClean="0">
                          <a:effectLst/>
                        </a:rPr>
                        <a:t>leerlingen</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r>
              <a:tr h="464051">
                <a:tc>
                  <a:txBody>
                    <a:bodyPr/>
                    <a:lstStyle/>
                    <a:p>
                      <a:pPr>
                        <a:lnSpc>
                          <a:spcPts val="1200"/>
                        </a:lnSpc>
                        <a:spcAft>
                          <a:spcPts val="0"/>
                        </a:spcAft>
                      </a:pPr>
                      <a:endParaRPr lang="nl-NL" sz="2400" b="0" dirty="0" smtClean="0">
                        <a:effectLst/>
                      </a:endParaRPr>
                    </a:p>
                    <a:p>
                      <a:pPr>
                        <a:lnSpc>
                          <a:spcPts val="1200"/>
                        </a:lnSpc>
                        <a:spcAft>
                          <a:spcPts val="0"/>
                        </a:spcAft>
                      </a:pPr>
                      <a:r>
                        <a:rPr lang="nl-NL" sz="2400" b="0" dirty="0" smtClean="0">
                          <a:effectLst/>
                        </a:rPr>
                        <a:t>aardrijkskunde</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ts val="1200"/>
                        </a:lnSpc>
                        <a:spcAft>
                          <a:spcPts val="0"/>
                        </a:spcAft>
                      </a:pPr>
                      <a:endParaRPr lang="nl-NL" sz="2400" b="0" dirty="0" smtClean="0">
                        <a:effectLst/>
                      </a:endParaRPr>
                    </a:p>
                    <a:p>
                      <a:pPr algn="ctr">
                        <a:lnSpc>
                          <a:spcPts val="1200"/>
                        </a:lnSpc>
                        <a:spcAft>
                          <a:spcPts val="0"/>
                        </a:spcAft>
                      </a:pPr>
                      <a:r>
                        <a:rPr lang="nl-NL" sz="2400" b="0" dirty="0" smtClean="0">
                          <a:effectLst/>
                        </a:rPr>
                        <a:t>56</a:t>
                      </a:r>
                      <a:r>
                        <a:rPr lang="nl-NL" sz="2400" b="0" dirty="0">
                          <a:effectLst/>
                        </a:rPr>
                        <a:t>%</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r>
              <a:tr h="416046">
                <a:tc>
                  <a:txBody>
                    <a:bodyPr/>
                    <a:lstStyle/>
                    <a:p>
                      <a:pPr>
                        <a:lnSpc>
                          <a:spcPts val="1200"/>
                        </a:lnSpc>
                        <a:spcAft>
                          <a:spcPts val="0"/>
                        </a:spcAft>
                      </a:pPr>
                      <a:endParaRPr lang="nl-NL" sz="2400" b="0" dirty="0" smtClean="0">
                        <a:effectLst/>
                      </a:endParaRPr>
                    </a:p>
                    <a:p>
                      <a:pPr>
                        <a:lnSpc>
                          <a:spcPts val="1200"/>
                        </a:lnSpc>
                        <a:spcAft>
                          <a:spcPts val="0"/>
                        </a:spcAft>
                      </a:pPr>
                      <a:r>
                        <a:rPr lang="nl-NL" sz="2400" b="0" dirty="0" smtClean="0">
                          <a:effectLst/>
                        </a:rPr>
                        <a:t>biologie</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ts val="1200"/>
                        </a:lnSpc>
                        <a:spcAft>
                          <a:spcPts val="0"/>
                        </a:spcAft>
                      </a:pPr>
                      <a:endParaRPr lang="nl-NL" sz="2400" b="0" dirty="0" smtClean="0">
                        <a:effectLst/>
                      </a:endParaRPr>
                    </a:p>
                    <a:p>
                      <a:pPr algn="ctr">
                        <a:lnSpc>
                          <a:spcPts val="1200"/>
                        </a:lnSpc>
                        <a:spcAft>
                          <a:spcPts val="0"/>
                        </a:spcAft>
                      </a:pPr>
                      <a:r>
                        <a:rPr lang="nl-NL" sz="2400" b="0" dirty="0" smtClean="0">
                          <a:effectLst/>
                        </a:rPr>
                        <a:t>93</a:t>
                      </a:r>
                      <a:r>
                        <a:rPr lang="nl-NL" sz="2400" b="0" dirty="0">
                          <a:effectLst/>
                        </a:rPr>
                        <a:t>%</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r>
              <a:tr h="416046">
                <a:tc>
                  <a:txBody>
                    <a:bodyPr/>
                    <a:lstStyle/>
                    <a:p>
                      <a:pPr>
                        <a:lnSpc>
                          <a:spcPts val="1200"/>
                        </a:lnSpc>
                        <a:spcAft>
                          <a:spcPts val="0"/>
                        </a:spcAft>
                      </a:pPr>
                      <a:endParaRPr lang="nl-NL" sz="2400" b="0" dirty="0" smtClean="0">
                        <a:effectLst/>
                      </a:endParaRPr>
                    </a:p>
                    <a:p>
                      <a:pPr>
                        <a:lnSpc>
                          <a:spcPts val="1200"/>
                        </a:lnSpc>
                        <a:spcAft>
                          <a:spcPts val="0"/>
                        </a:spcAft>
                      </a:pPr>
                      <a:r>
                        <a:rPr lang="nl-NL" sz="2400" b="0" dirty="0" smtClean="0">
                          <a:effectLst/>
                        </a:rPr>
                        <a:t>informatica</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ts val="1200"/>
                        </a:lnSpc>
                        <a:spcAft>
                          <a:spcPts val="0"/>
                        </a:spcAft>
                      </a:pPr>
                      <a:endParaRPr lang="nl-NL" sz="2400" b="0" dirty="0" smtClean="0">
                        <a:effectLst/>
                      </a:endParaRPr>
                    </a:p>
                    <a:p>
                      <a:pPr algn="ctr">
                        <a:lnSpc>
                          <a:spcPts val="1200"/>
                        </a:lnSpc>
                        <a:spcAft>
                          <a:spcPts val="0"/>
                        </a:spcAft>
                      </a:pPr>
                      <a:r>
                        <a:rPr lang="nl-NL" sz="2400" b="0" dirty="0" smtClean="0">
                          <a:effectLst/>
                        </a:rPr>
                        <a:t>36</a:t>
                      </a:r>
                      <a:r>
                        <a:rPr lang="nl-NL" sz="2400" b="0" dirty="0">
                          <a:effectLst/>
                        </a:rPr>
                        <a:t>%</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r>
              <a:tr h="416046">
                <a:tc>
                  <a:txBody>
                    <a:bodyPr/>
                    <a:lstStyle/>
                    <a:p>
                      <a:pPr>
                        <a:lnSpc>
                          <a:spcPts val="1200"/>
                        </a:lnSpc>
                        <a:spcAft>
                          <a:spcPts val="0"/>
                        </a:spcAft>
                      </a:pPr>
                      <a:endParaRPr lang="nl-NL" sz="2400" b="0" dirty="0" smtClean="0">
                        <a:effectLst/>
                      </a:endParaRPr>
                    </a:p>
                    <a:p>
                      <a:pPr>
                        <a:lnSpc>
                          <a:spcPts val="1200"/>
                        </a:lnSpc>
                        <a:spcAft>
                          <a:spcPts val="0"/>
                        </a:spcAft>
                      </a:pPr>
                      <a:r>
                        <a:rPr lang="nl-NL" sz="2400" b="0" dirty="0" smtClean="0">
                          <a:effectLst/>
                        </a:rPr>
                        <a:t>natuurkunde</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ts val="1200"/>
                        </a:lnSpc>
                        <a:spcAft>
                          <a:spcPts val="0"/>
                        </a:spcAft>
                      </a:pPr>
                      <a:endParaRPr lang="nl-NL" sz="2400" b="0" dirty="0" smtClean="0">
                        <a:effectLst/>
                      </a:endParaRPr>
                    </a:p>
                    <a:p>
                      <a:pPr algn="ctr">
                        <a:lnSpc>
                          <a:spcPts val="1200"/>
                        </a:lnSpc>
                        <a:spcAft>
                          <a:spcPts val="0"/>
                        </a:spcAft>
                      </a:pPr>
                      <a:r>
                        <a:rPr lang="nl-NL" sz="2400" b="0" dirty="0" smtClean="0">
                          <a:effectLst/>
                        </a:rPr>
                        <a:t>98</a:t>
                      </a:r>
                      <a:r>
                        <a:rPr lang="nl-NL" sz="2400" b="0" dirty="0">
                          <a:effectLst/>
                        </a:rPr>
                        <a:t>%</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r>
              <a:tr h="416046">
                <a:tc>
                  <a:txBody>
                    <a:bodyPr/>
                    <a:lstStyle/>
                    <a:p>
                      <a:pPr>
                        <a:lnSpc>
                          <a:spcPts val="1200"/>
                        </a:lnSpc>
                        <a:spcAft>
                          <a:spcPts val="0"/>
                        </a:spcAft>
                      </a:pPr>
                      <a:endParaRPr lang="nl-NL" sz="2400" b="0" dirty="0" smtClean="0">
                        <a:effectLst/>
                      </a:endParaRPr>
                    </a:p>
                    <a:p>
                      <a:pPr>
                        <a:lnSpc>
                          <a:spcPts val="1200"/>
                        </a:lnSpc>
                        <a:spcAft>
                          <a:spcPts val="0"/>
                        </a:spcAft>
                      </a:pPr>
                      <a:r>
                        <a:rPr lang="nl-NL" sz="2400" b="0" dirty="0" smtClean="0">
                          <a:effectLst/>
                        </a:rPr>
                        <a:t>scheikunde</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ts val="1200"/>
                        </a:lnSpc>
                        <a:spcAft>
                          <a:spcPts val="0"/>
                        </a:spcAft>
                      </a:pPr>
                      <a:endParaRPr lang="nl-NL" sz="2400" b="0" dirty="0" smtClean="0">
                        <a:effectLst/>
                      </a:endParaRPr>
                    </a:p>
                    <a:p>
                      <a:pPr algn="ctr">
                        <a:lnSpc>
                          <a:spcPts val="1200"/>
                        </a:lnSpc>
                        <a:spcAft>
                          <a:spcPts val="0"/>
                        </a:spcAft>
                      </a:pPr>
                      <a:r>
                        <a:rPr lang="nl-NL" sz="2400" b="0" dirty="0" smtClean="0">
                          <a:effectLst/>
                        </a:rPr>
                        <a:t>92</a:t>
                      </a:r>
                      <a:r>
                        <a:rPr lang="nl-NL" sz="2400" b="0" dirty="0">
                          <a:effectLst/>
                        </a:rPr>
                        <a:t>%</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r>
              <a:tr h="416046">
                <a:tc>
                  <a:txBody>
                    <a:bodyPr/>
                    <a:lstStyle/>
                    <a:p>
                      <a:pPr>
                        <a:lnSpc>
                          <a:spcPts val="1200"/>
                        </a:lnSpc>
                        <a:spcAft>
                          <a:spcPts val="0"/>
                        </a:spcAft>
                      </a:pPr>
                      <a:endParaRPr lang="nl-NL" sz="2400" b="0" dirty="0" smtClean="0">
                        <a:effectLst/>
                      </a:endParaRPr>
                    </a:p>
                    <a:p>
                      <a:pPr>
                        <a:lnSpc>
                          <a:spcPts val="1200"/>
                        </a:lnSpc>
                        <a:spcAft>
                          <a:spcPts val="0"/>
                        </a:spcAft>
                      </a:pPr>
                      <a:r>
                        <a:rPr lang="nl-NL" sz="2400" b="0" dirty="0" smtClean="0">
                          <a:effectLst/>
                        </a:rPr>
                        <a:t>wiskunde</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ts val="1200"/>
                        </a:lnSpc>
                        <a:spcAft>
                          <a:spcPts val="0"/>
                        </a:spcAft>
                      </a:pPr>
                      <a:endParaRPr lang="nl-NL" sz="2400" b="0" dirty="0" smtClean="0">
                        <a:effectLst/>
                      </a:endParaRPr>
                    </a:p>
                    <a:p>
                      <a:pPr algn="ctr">
                        <a:lnSpc>
                          <a:spcPts val="1200"/>
                        </a:lnSpc>
                        <a:spcAft>
                          <a:spcPts val="0"/>
                        </a:spcAft>
                      </a:pPr>
                      <a:r>
                        <a:rPr lang="nl-NL" sz="2400" b="0" dirty="0" smtClean="0">
                          <a:effectLst/>
                        </a:rPr>
                        <a:t>82</a:t>
                      </a:r>
                      <a:r>
                        <a:rPr lang="nl-NL" sz="2400" b="0" dirty="0">
                          <a:effectLst/>
                        </a:rPr>
                        <a:t>%</a:t>
                      </a:r>
                      <a:endParaRPr lang="nl-NL" sz="2400" b="0" dirty="0">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756021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48680"/>
            <a:ext cx="9144000" cy="1143000"/>
          </a:xfrm>
        </p:spPr>
        <p:txBody>
          <a:bodyPr/>
          <a:lstStyle/>
          <a:p>
            <a:r>
              <a:rPr lang="nl-NL" dirty="0" smtClean="0"/>
              <a:t>NLT- docenten </a:t>
            </a:r>
            <a:endParaRPr lang="nl-NL" dirty="0"/>
          </a:p>
        </p:txBody>
      </p:sp>
      <p:graphicFrame>
        <p:nvGraphicFramePr>
          <p:cNvPr id="4" name="Tabel 3"/>
          <p:cNvGraphicFramePr>
            <a:graphicFrameLocks noGrp="1"/>
          </p:cNvGraphicFramePr>
          <p:nvPr>
            <p:extLst>
              <p:ext uri="{D42A27DB-BD31-4B8C-83A1-F6EECF244321}">
                <p14:modId xmlns:p14="http://schemas.microsoft.com/office/powerpoint/2010/main" val="149552988"/>
              </p:ext>
            </p:extLst>
          </p:nvPr>
        </p:nvGraphicFramePr>
        <p:xfrm>
          <a:off x="323528" y="1484782"/>
          <a:ext cx="8496944" cy="4243923"/>
        </p:xfrm>
        <a:graphic>
          <a:graphicData uri="http://schemas.openxmlformats.org/drawingml/2006/table">
            <a:tbl>
              <a:tblPr firstRow="1" firstCol="1" bandRow="1">
                <a:tableStyleId>{00A15C55-8517-42AA-B614-E9B94910E393}</a:tableStyleId>
              </a:tblPr>
              <a:tblGrid>
                <a:gridCol w="2372155"/>
                <a:gridCol w="1890953"/>
                <a:gridCol w="2147107"/>
                <a:gridCol w="2086729"/>
              </a:tblGrid>
              <a:tr h="1613132">
                <a:tc>
                  <a:txBody>
                    <a:bodyPr/>
                    <a:lstStyle/>
                    <a:p>
                      <a:pPr fontAlgn="base" hangingPunct="0">
                        <a:lnSpc>
                          <a:spcPct val="115000"/>
                        </a:lnSpc>
                        <a:spcAft>
                          <a:spcPts val="0"/>
                        </a:spcAft>
                      </a:pPr>
                      <a:r>
                        <a:rPr lang="nl-NL" sz="2000" dirty="0">
                          <a:effectLst/>
                        </a:rPr>
                        <a:t>vak</a:t>
                      </a:r>
                      <a:endParaRPr lang="nl-NL" sz="2000" dirty="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aantal scholen met vakdocent in team</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gemiddeld aantal vakdocenten in nlt-team</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totaal aantal docenten in nlt-teams</a:t>
                      </a:r>
                      <a:endParaRPr lang="nl-NL" sz="2000">
                        <a:effectLst/>
                        <a:latin typeface="Arial"/>
                        <a:ea typeface="Calibri"/>
                        <a:cs typeface="Times New Roman"/>
                      </a:endParaRPr>
                    </a:p>
                  </a:txBody>
                  <a:tcPr marL="68580" marR="68580" marT="0" marB="0"/>
                </a:tc>
              </a:tr>
              <a:tr h="403094">
                <a:tc>
                  <a:txBody>
                    <a:bodyPr/>
                    <a:lstStyle/>
                    <a:p>
                      <a:pPr fontAlgn="base" hangingPunct="0">
                        <a:lnSpc>
                          <a:spcPct val="115000"/>
                        </a:lnSpc>
                        <a:spcAft>
                          <a:spcPts val="0"/>
                        </a:spcAft>
                      </a:pPr>
                      <a:r>
                        <a:rPr lang="nl-NL" sz="2000">
                          <a:effectLst/>
                        </a:rPr>
                        <a:t>aardrijkskunde</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40%</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0,46</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93</a:t>
                      </a:r>
                      <a:endParaRPr lang="nl-NL" sz="2000">
                        <a:effectLst/>
                        <a:latin typeface="Arial"/>
                        <a:ea typeface="Calibri"/>
                        <a:cs typeface="Times New Roman"/>
                      </a:endParaRPr>
                    </a:p>
                  </a:txBody>
                  <a:tcPr marL="68580" marR="68580" marT="0" marB="0"/>
                </a:tc>
              </a:tr>
              <a:tr h="322627">
                <a:tc>
                  <a:txBody>
                    <a:bodyPr/>
                    <a:lstStyle/>
                    <a:p>
                      <a:pPr fontAlgn="base" hangingPunct="0">
                        <a:lnSpc>
                          <a:spcPct val="115000"/>
                        </a:lnSpc>
                        <a:spcAft>
                          <a:spcPts val="0"/>
                        </a:spcAft>
                      </a:pPr>
                      <a:r>
                        <a:rPr lang="nl-NL" sz="2000">
                          <a:effectLst/>
                        </a:rPr>
                        <a:t>biologie</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95%</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1,44</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291</a:t>
                      </a:r>
                      <a:endParaRPr lang="nl-NL" sz="2000">
                        <a:effectLst/>
                        <a:latin typeface="Arial"/>
                        <a:ea typeface="Calibri"/>
                        <a:cs typeface="Times New Roman"/>
                      </a:endParaRPr>
                    </a:p>
                  </a:txBody>
                  <a:tcPr marL="68580" marR="68580" marT="0" marB="0"/>
                </a:tc>
              </a:tr>
              <a:tr h="322627">
                <a:tc>
                  <a:txBody>
                    <a:bodyPr/>
                    <a:lstStyle/>
                    <a:p>
                      <a:pPr fontAlgn="base" hangingPunct="0">
                        <a:lnSpc>
                          <a:spcPct val="115000"/>
                        </a:lnSpc>
                        <a:spcAft>
                          <a:spcPts val="0"/>
                        </a:spcAft>
                      </a:pPr>
                      <a:r>
                        <a:rPr lang="nl-NL" sz="2000">
                          <a:effectLst/>
                        </a:rPr>
                        <a:t>natuurkunde</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98%</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1,43</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288</a:t>
                      </a:r>
                      <a:endParaRPr lang="nl-NL" sz="2000">
                        <a:effectLst/>
                        <a:latin typeface="Arial"/>
                        <a:ea typeface="Calibri"/>
                        <a:cs typeface="Times New Roman"/>
                      </a:endParaRPr>
                    </a:p>
                  </a:txBody>
                  <a:tcPr marL="68580" marR="68580" marT="0" marB="0"/>
                </a:tc>
              </a:tr>
              <a:tr h="322627">
                <a:tc>
                  <a:txBody>
                    <a:bodyPr/>
                    <a:lstStyle/>
                    <a:p>
                      <a:pPr fontAlgn="base" hangingPunct="0">
                        <a:lnSpc>
                          <a:spcPct val="115000"/>
                        </a:lnSpc>
                        <a:spcAft>
                          <a:spcPts val="0"/>
                        </a:spcAft>
                      </a:pPr>
                      <a:r>
                        <a:rPr lang="nl-NL" sz="2000">
                          <a:effectLst/>
                        </a:rPr>
                        <a:t>scheikunde</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88%</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1,26</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255</a:t>
                      </a:r>
                      <a:endParaRPr lang="nl-NL" sz="2000">
                        <a:effectLst/>
                        <a:latin typeface="Arial"/>
                        <a:ea typeface="Calibri"/>
                        <a:cs typeface="Times New Roman"/>
                      </a:endParaRPr>
                    </a:p>
                  </a:txBody>
                  <a:tcPr marL="68580" marR="68580" marT="0" marB="0"/>
                </a:tc>
              </a:tr>
              <a:tr h="322627">
                <a:tc>
                  <a:txBody>
                    <a:bodyPr/>
                    <a:lstStyle/>
                    <a:p>
                      <a:pPr fontAlgn="base" hangingPunct="0">
                        <a:lnSpc>
                          <a:spcPct val="115000"/>
                        </a:lnSpc>
                        <a:spcAft>
                          <a:spcPts val="0"/>
                        </a:spcAft>
                      </a:pPr>
                      <a:r>
                        <a:rPr lang="nl-NL" sz="2000">
                          <a:effectLst/>
                        </a:rPr>
                        <a:t>wiskunde</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50%</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0,60</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121</a:t>
                      </a:r>
                      <a:endParaRPr lang="nl-NL" sz="2000">
                        <a:effectLst/>
                        <a:latin typeface="Arial"/>
                        <a:ea typeface="Calibri"/>
                        <a:cs typeface="Times New Roman"/>
                      </a:endParaRPr>
                    </a:p>
                  </a:txBody>
                  <a:tcPr marL="68580" marR="68580" marT="0" marB="0"/>
                </a:tc>
              </a:tr>
              <a:tr h="322627">
                <a:tc>
                  <a:txBody>
                    <a:bodyPr/>
                    <a:lstStyle/>
                    <a:p>
                      <a:pPr fontAlgn="base" hangingPunct="0">
                        <a:lnSpc>
                          <a:spcPct val="115000"/>
                        </a:lnSpc>
                        <a:spcAft>
                          <a:spcPts val="0"/>
                        </a:spcAft>
                      </a:pPr>
                      <a:r>
                        <a:rPr lang="nl-NL" sz="2000">
                          <a:effectLst/>
                        </a:rPr>
                        <a:t>toa's</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77%</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1,43</a:t>
                      </a:r>
                      <a:endParaRPr lang="nl-NL" sz="200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a:effectLst/>
                        </a:rPr>
                        <a:t>288</a:t>
                      </a:r>
                      <a:endParaRPr lang="nl-NL" sz="2000">
                        <a:effectLst/>
                        <a:latin typeface="Arial"/>
                        <a:ea typeface="Calibri"/>
                        <a:cs typeface="Times New Roman"/>
                      </a:endParaRPr>
                    </a:p>
                  </a:txBody>
                  <a:tcPr marL="68580" marR="68580" marT="0" marB="0"/>
                </a:tc>
              </a:tr>
              <a:tr h="475097">
                <a:tc>
                  <a:txBody>
                    <a:bodyPr/>
                    <a:lstStyle/>
                    <a:p>
                      <a:pPr fontAlgn="base" hangingPunct="0">
                        <a:lnSpc>
                          <a:spcPct val="115000"/>
                        </a:lnSpc>
                        <a:spcAft>
                          <a:spcPts val="0"/>
                        </a:spcAft>
                      </a:pPr>
                      <a:r>
                        <a:rPr lang="nl-NL" sz="2000" dirty="0" smtClean="0">
                          <a:effectLst/>
                        </a:rPr>
                        <a:t>anders</a:t>
                      </a:r>
                      <a:endParaRPr lang="nl-NL" sz="2000" dirty="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dirty="0">
                          <a:effectLst/>
                        </a:rPr>
                        <a:t>9%</a:t>
                      </a:r>
                      <a:endParaRPr lang="nl-NL" sz="2000" dirty="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dirty="0" smtClean="0">
                          <a:effectLst/>
                        </a:rPr>
                        <a:t>0,09</a:t>
                      </a:r>
                      <a:endParaRPr lang="nl-NL" sz="2000" dirty="0">
                        <a:effectLst/>
                        <a:latin typeface="Arial"/>
                        <a:ea typeface="Calibri"/>
                        <a:cs typeface="Times New Roman"/>
                      </a:endParaRPr>
                    </a:p>
                  </a:txBody>
                  <a:tcPr marL="68580" marR="68580" marT="0" marB="0"/>
                </a:tc>
                <a:tc>
                  <a:txBody>
                    <a:bodyPr/>
                    <a:lstStyle/>
                    <a:p>
                      <a:pPr fontAlgn="base" hangingPunct="0">
                        <a:lnSpc>
                          <a:spcPct val="115000"/>
                        </a:lnSpc>
                        <a:spcAft>
                          <a:spcPts val="0"/>
                        </a:spcAft>
                      </a:pPr>
                      <a:r>
                        <a:rPr lang="nl-NL" sz="2000" dirty="0">
                          <a:effectLst/>
                        </a:rPr>
                        <a:t>19</a:t>
                      </a:r>
                      <a:endParaRPr lang="nl-NL" sz="2000" dirty="0">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8436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smtClean="0"/>
              <a:t>wiskunde wel vakgebied in </a:t>
            </a:r>
            <a:r>
              <a:rPr lang="nl-NL" sz="3600" dirty="0" err="1" smtClean="0"/>
              <a:t>nlt</a:t>
            </a:r>
            <a:endParaRPr lang="nl-NL" sz="3600" dirty="0"/>
          </a:p>
        </p:txBody>
      </p:sp>
      <p:sp>
        <p:nvSpPr>
          <p:cNvPr id="3" name="Tijdelijke aanduiding voor inhoud 2"/>
          <p:cNvSpPr>
            <a:spLocks noGrp="1"/>
          </p:cNvSpPr>
          <p:nvPr>
            <p:ph idx="1"/>
          </p:nvPr>
        </p:nvSpPr>
        <p:spPr>
          <a:xfrm>
            <a:off x="755576" y="1916832"/>
            <a:ext cx="7772400" cy="4114800"/>
          </a:xfrm>
        </p:spPr>
        <p:txBody>
          <a:bodyPr/>
          <a:lstStyle/>
          <a:p>
            <a:r>
              <a:rPr lang="nl-NL" dirty="0"/>
              <a:t>Wiskunde is </a:t>
            </a:r>
            <a:r>
              <a:rPr lang="nl-NL" dirty="0" smtClean="0"/>
              <a:t>belangrijk voor </a:t>
            </a:r>
            <a:r>
              <a:rPr lang="nl-NL" dirty="0" err="1" smtClean="0"/>
              <a:t>nlt</a:t>
            </a:r>
            <a:r>
              <a:rPr lang="nl-NL" dirty="0" smtClean="0"/>
              <a:t> : ruim </a:t>
            </a:r>
            <a:r>
              <a:rPr lang="nl-NL" dirty="0"/>
              <a:t>88%</a:t>
            </a:r>
          </a:p>
          <a:p>
            <a:r>
              <a:rPr lang="nl-NL" dirty="0" err="1"/>
              <a:t>Nlt</a:t>
            </a:r>
            <a:r>
              <a:rPr lang="nl-NL" dirty="0"/>
              <a:t> toont toepassing van </a:t>
            </a:r>
            <a:r>
              <a:rPr lang="nl-NL" dirty="0" err="1"/>
              <a:t>wi</a:t>
            </a:r>
            <a:r>
              <a:rPr lang="nl-NL" dirty="0"/>
              <a:t> </a:t>
            </a:r>
            <a:r>
              <a:rPr lang="nl-NL" dirty="0" smtClean="0"/>
              <a:t>: 78</a:t>
            </a:r>
            <a:r>
              <a:rPr lang="nl-NL" dirty="0"/>
              <a:t>%</a:t>
            </a:r>
          </a:p>
          <a:p>
            <a:r>
              <a:rPr lang="nl-NL" dirty="0"/>
              <a:t>In bijna elke </a:t>
            </a:r>
            <a:r>
              <a:rPr lang="nl-NL" dirty="0" smtClean="0"/>
              <a:t>module komt wiskunde voor : </a:t>
            </a:r>
            <a:r>
              <a:rPr lang="nl-NL" dirty="0"/>
              <a:t>ongeveer de </a:t>
            </a:r>
            <a:r>
              <a:rPr lang="nl-NL" dirty="0" smtClean="0"/>
              <a:t>helft</a:t>
            </a:r>
            <a:endParaRPr lang="nl-NL" dirty="0"/>
          </a:p>
          <a:p>
            <a:r>
              <a:rPr lang="nl-NL" dirty="0"/>
              <a:t>Kennis gemaakt met nieuw wiskunde – 51</a:t>
            </a:r>
            <a:r>
              <a:rPr lang="nl-NL" dirty="0" smtClean="0"/>
              <a:t>%</a:t>
            </a:r>
            <a:endParaRPr lang="nl-NL" dirty="0"/>
          </a:p>
          <a:p>
            <a:r>
              <a:rPr lang="nl-NL" dirty="0"/>
              <a:t>Wiskunde overslaan – nooit  </a:t>
            </a:r>
            <a:r>
              <a:rPr lang="nl-NL" dirty="0" smtClean="0"/>
              <a:t>77%  </a:t>
            </a:r>
            <a:r>
              <a:rPr lang="nl-NL" dirty="0"/>
              <a:t>soms 20</a:t>
            </a:r>
            <a:r>
              <a:rPr lang="nl-NL" dirty="0" smtClean="0"/>
              <a:t>%</a:t>
            </a:r>
            <a:endParaRPr lang="nl-NL" dirty="0"/>
          </a:p>
          <a:p>
            <a:endParaRPr lang="nl-NL" dirty="0"/>
          </a:p>
        </p:txBody>
      </p:sp>
    </p:spTree>
    <p:extLst>
      <p:ext uri="{BB962C8B-B14F-4D97-AF65-F5344CB8AC3E}">
        <p14:creationId xmlns:p14="http://schemas.microsoft.com/office/powerpoint/2010/main" val="485815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052736"/>
            <a:ext cx="8919960"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299821" y="3717032"/>
            <a:ext cx="8496944" cy="1200329"/>
          </a:xfrm>
          <a:prstGeom prst="rect">
            <a:avLst/>
          </a:prstGeom>
        </p:spPr>
        <p:txBody>
          <a:bodyPr wrap="square">
            <a:spAutoFit/>
          </a:bodyPr>
          <a:lstStyle/>
          <a:p>
            <a:r>
              <a:rPr lang="nl-NL" dirty="0"/>
              <a:t>Hoewel niet alle leerlingen een </a:t>
            </a:r>
            <a:r>
              <a:rPr lang="nl-NL" dirty="0" err="1"/>
              <a:t>nlt</a:t>
            </a:r>
            <a:r>
              <a:rPr lang="nl-NL" dirty="0"/>
              <a:t>-module hebben gehad van een wiskundedocent (39%) konden de meeste leerlingen met </a:t>
            </a:r>
            <a:r>
              <a:rPr lang="nl-NL" dirty="0" err="1"/>
              <a:t>nlt</a:t>
            </a:r>
            <a:r>
              <a:rPr lang="nl-NL" dirty="0"/>
              <a:t>-vragen wel terecht bij een wiskundedocent of hadden ze een of meerdere modules van een </a:t>
            </a:r>
            <a:r>
              <a:rPr lang="nl-NL" dirty="0" smtClean="0"/>
              <a:t>wiskundedocent. </a:t>
            </a:r>
            <a:endParaRPr lang="nl-NL" dirty="0"/>
          </a:p>
        </p:txBody>
      </p:sp>
    </p:spTree>
    <p:extLst>
      <p:ext uri="{BB962C8B-B14F-4D97-AF65-F5344CB8AC3E}">
        <p14:creationId xmlns:p14="http://schemas.microsoft.com/office/powerpoint/2010/main" val="2806837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smtClean="0"/>
              <a:t>Waarom wiskunde geen vakgebied </a:t>
            </a:r>
            <a:endParaRPr lang="nl-NL" sz="3600" dirty="0"/>
          </a:p>
        </p:txBody>
      </p:sp>
      <p:sp>
        <p:nvSpPr>
          <p:cNvPr id="3" name="Tijdelijke aanduiding voor inhoud 2"/>
          <p:cNvSpPr>
            <a:spLocks noGrp="1"/>
          </p:cNvSpPr>
          <p:nvPr>
            <p:ph idx="1"/>
          </p:nvPr>
        </p:nvSpPr>
        <p:spPr/>
        <p:txBody>
          <a:bodyPr/>
          <a:lstStyle/>
          <a:p>
            <a:pPr marL="0" indent="0">
              <a:buNone/>
            </a:pPr>
            <a:r>
              <a:rPr lang="nl-NL" dirty="0" smtClean="0"/>
              <a:t>Motivatie:</a:t>
            </a:r>
          </a:p>
          <a:p>
            <a:r>
              <a:rPr lang="nl-NL" dirty="0" smtClean="0">
                <a:solidFill>
                  <a:schemeClr val="tx2">
                    <a:lumMod val="20000"/>
                    <a:lumOff val="80000"/>
                  </a:schemeClr>
                </a:solidFill>
              </a:rPr>
              <a:t>wiskunde weinig/niet voorkomt, kleinere rol</a:t>
            </a:r>
          </a:p>
          <a:p>
            <a:r>
              <a:rPr lang="nl-NL" dirty="0" smtClean="0">
                <a:solidFill>
                  <a:schemeClr val="tx2">
                    <a:lumMod val="20000"/>
                    <a:lumOff val="80000"/>
                  </a:schemeClr>
                </a:solidFill>
              </a:rPr>
              <a:t>geen </a:t>
            </a:r>
            <a:r>
              <a:rPr lang="nl-NL" dirty="0">
                <a:solidFill>
                  <a:schemeClr val="tx2">
                    <a:lumMod val="20000"/>
                    <a:lumOff val="80000"/>
                  </a:schemeClr>
                </a:solidFill>
              </a:rPr>
              <a:t>'wiskundige modules</a:t>
            </a:r>
            <a:r>
              <a:rPr lang="nl-NL" dirty="0" smtClean="0">
                <a:solidFill>
                  <a:schemeClr val="tx2">
                    <a:lumMod val="20000"/>
                    <a:lumOff val="80000"/>
                  </a:schemeClr>
                </a:solidFill>
              </a:rPr>
              <a:t>' </a:t>
            </a:r>
            <a:r>
              <a:rPr lang="nl-NL" dirty="0">
                <a:solidFill>
                  <a:schemeClr val="tx2">
                    <a:lumMod val="20000"/>
                    <a:lumOff val="80000"/>
                  </a:schemeClr>
                </a:solidFill>
              </a:rPr>
              <a:t>of slechts </a:t>
            </a:r>
            <a:r>
              <a:rPr lang="nl-NL" dirty="0" smtClean="0">
                <a:solidFill>
                  <a:schemeClr val="tx2">
                    <a:lumMod val="20000"/>
                    <a:lumOff val="80000"/>
                  </a:schemeClr>
                </a:solidFill>
              </a:rPr>
              <a:t>één. </a:t>
            </a:r>
          </a:p>
          <a:p>
            <a:r>
              <a:rPr lang="nl-NL" dirty="0" smtClean="0">
                <a:solidFill>
                  <a:schemeClr val="tx2">
                    <a:lumMod val="20000"/>
                    <a:lumOff val="80000"/>
                  </a:schemeClr>
                </a:solidFill>
              </a:rPr>
              <a:t>eenvoudige wiskunde "</a:t>
            </a:r>
            <a:r>
              <a:rPr lang="nl-NL" i="1" dirty="0" smtClean="0">
                <a:solidFill>
                  <a:schemeClr val="tx2">
                    <a:lumMod val="20000"/>
                    <a:lumOff val="80000"/>
                  </a:schemeClr>
                </a:solidFill>
              </a:rPr>
              <a:t>wiskunde </a:t>
            </a:r>
            <a:r>
              <a:rPr lang="nl-NL" i="1" dirty="0">
                <a:solidFill>
                  <a:schemeClr val="tx2">
                    <a:lumMod val="20000"/>
                    <a:lumOff val="80000"/>
                  </a:schemeClr>
                </a:solidFill>
              </a:rPr>
              <a:t>speelt wel een rol, maar niet de wiskunde die in de bovenbouw nodig </a:t>
            </a:r>
            <a:r>
              <a:rPr lang="nl-NL" i="1" dirty="0" smtClean="0">
                <a:solidFill>
                  <a:schemeClr val="tx2">
                    <a:lumMod val="20000"/>
                    <a:lumOff val="80000"/>
                  </a:schemeClr>
                </a:solidFill>
              </a:rPr>
              <a:t>is</a:t>
            </a:r>
            <a:r>
              <a:rPr lang="nl-NL" i="1" dirty="0">
                <a:solidFill>
                  <a:schemeClr val="tx2">
                    <a:lumMod val="20000"/>
                    <a:lumOff val="80000"/>
                  </a:schemeClr>
                </a:solidFill>
              </a:rPr>
              <a:t> </a:t>
            </a:r>
            <a:r>
              <a:rPr lang="nl-NL" i="1" dirty="0" smtClean="0">
                <a:solidFill>
                  <a:schemeClr val="tx2">
                    <a:lumMod val="20000"/>
                    <a:lumOff val="80000"/>
                  </a:schemeClr>
                </a:solidFill>
              </a:rPr>
              <a:t>"</a:t>
            </a:r>
          </a:p>
          <a:p>
            <a:r>
              <a:rPr lang="nl-NL" dirty="0" smtClean="0">
                <a:solidFill>
                  <a:schemeClr val="tx2">
                    <a:lumMod val="20000"/>
                    <a:lumOff val="80000"/>
                  </a:schemeClr>
                </a:solidFill>
              </a:rPr>
              <a:t>Niet vergelijkbaar met wiskundeles</a:t>
            </a:r>
          </a:p>
          <a:p>
            <a:endParaRPr lang="nl-NL" dirty="0"/>
          </a:p>
        </p:txBody>
      </p:sp>
    </p:spTree>
    <p:extLst>
      <p:ext uri="{BB962C8B-B14F-4D97-AF65-F5344CB8AC3E}">
        <p14:creationId xmlns:p14="http://schemas.microsoft.com/office/powerpoint/2010/main" val="114926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008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2" end="2"/>
                                            </p:txEl>
                                          </p:spTgt>
                                        </p:tgtEl>
                                        <p:attrNameLst>
                                          <p:attrName>style.color</p:attrName>
                                        </p:attrNameLst>
                                      </p:cBhvr>
                                      <p:to>
                                        <a:srgbClr val="008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3" end="3"/>
                                            </p:txEl>
                                          </p:spTgt>
                                        </p:tgtEl>
                                        <p:attrNameLst>
                                          <p:attrName>style.color</p:attrName>
                                        </p:attrNameLst>
                                      </p:cBhvr>
                                      <p:to>
                                        <a:srgbClr val="008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4" end="4"/>
                                            </p:txEl>
                                          </p:spTgt>
                                        </p:tgtEl>
                                        <p:attrNameLst>
                                          <p:attrName>style.color</p:attrName>
                                        </p:attrNameLst>
                                      </p:cBhvr>
                                      <p:to>
                                        <a:srgbClr val="00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smtClean="0"/>
              <a:t>Wiskunde geen vakgebied in </a:t>
            </a:r>
            <a:r>
              <a:rPr lang="nl-NL" sz="3600" dirty="0" err="1" smtClean="0"/>
              <a:t>nlt</a:t>
            </a:r>
            <a:endParaRPr lang="nl-NL" sz="3600" dirty="0"/>
          </a:p>
        </p:txBody>
      </p:sp>
      <p:sp>
        <p:nvSpPr>
          <p:cNvPr id="3" name="Tijdelijke aanduiding voor inhoud 2"/>
          <p:cNvSpPr>
            <a:spLocks noGrp="1"/>
          </p:cNvSpPr>
          <p:nvPr>
            <p:ph idx="1"/>
          </p:nvPr>
        </p:nvSpPr>
        <p:spPr>
          <a:xfrm>
            <a:off x="683568" y="1844824"/>
            <a:ext cx="7772400" cy="4114800"/>
          </a:xfrm>
        </p:spPr>
        <p:txBody>
          <a:bodyPr/>
          <a:lstStyle/>
          <a:p>
            <a:r>
              <a:rPr lang="nl-NL" dirty="0" smtClean="0">
                <a:solidFill>
                  <a:schemeClr val="tx2">
                    <a:lumMod val="20000"/>
                    <a:lumOff val="80000"/>
                  </a:schemeClr>
                </a:solidFill>
              </a:rPr>
              <a:t>Meer natuurkunde</a:t>
            </a:r>
          </a:p>
          <a:p>
            <a:r>
              <a:rPr lang="nl-NL" dirty="0" smtClean="0">
                <a:solidFill>
                  <a:schemeClr val="tx2">
                    <a:lumMod val="20000"/>
                    <a:lumOff val="80000"/>
                  </a:schemeClr>
                </a:solidFill>
              </a:rPr>
              <a:t>Meer het </a:t>
            </a:r>
            <a:r>
              <a:rPr lang="nl-NL" dirty="0">
                <a:solidFill>
                  <a:schemeClr val="tx2">
                    <a:lumMod val="20000"/>
                    <a:lumOff val="80000"/>
                  </a:schemeClr>
                </a:solidFill>
              </a:rPr>
              <a:t>invullen van formules zoals bij natuurkunde of andere vakken </a:t>
            </a:r>
            <a:r>
              <a:rPr lang="nl-NL" dirty="0" smtClean="0">
                <a:solidFill>
                  <a:schemeClr val="tx2">
                    <a:lumMod val="20000"/>
                    <a:lumOff val="80000"/>
                  </a:schemeClr>
                </a:solidFill>
              </a:rPr>
              <a:t> </a:t>
            </a:r>
          </a:p>
          <a:p>
            <a:endParaRPr lang="nl-NL" dirty="0">
              <a:solidFill>
                <a:schemeClr val="tx2">
                  <a:lumMod val="20000"/>
                  <a:lumOff val="80000"/>
                </a:schemeClr>
              </a:solidFill>
            </a:endParaRPr>
          </a:p>
          <a:p>
            <a:pPr marL="0" indent="0">
              <a:buNone/>
            </a:pPr>
            <a:r>
              <a:rPr lang="nl-NL" i="1" dirty="0" smtClean="0">
                <a:solidFill>
                  <a:schemeClr val="tx2">
                    <a:lumMod val="20000"/>
                    <a:lumOff val="80000"/>
                  </a:schemeClr>
                </a:solidFill>
              </a:rPr>
              <a:t>De </a:t>
            </a:r>
            <a:r>
              <a:rPr lang="nl-NL" i="1" dirty="0">
                <a:solidFill>
                  <a:schemeClr val="tx2">
                    <a:lumMod val="20000"/>
                    <a:lumOff val="80000"/>
                  </a:schemeClr>
                </a:solidFill>
              </a:rPr>
              <a:t>wiskundige formules vind ik eerder het toepasgebied van de natuurkunde. </a:t>
            </a:r>
            <a:endParaRPr lang="nl-NL" i="1" dirty="0" smtClean="0">
              <a:solidFill>
                <a:schemeClr val="tx2">
                  <a:lumMod val="20000"/>
                  <a:lumOff val="80000"/>
                </a:schemeClr>
              </a:solidFill>
            </a:endParaRPr>
          </a:p>
          <a:p>
            <a:pPr marL="0" indent="0">
              <a:buNone/>
            </a:pPr>
            <a:endParaRPr lang="nl-NL" i="1" dirty="0">
              <a:solidFill>
                <a:schemeClr val="tx2">
                  <a:lumMod val="20000"/>
                  <a:lumOff val="80000"/>
                </a:schemeClr>
              </a:solidFill>
            </a:endParaRPr>
          </a:p>
          <a:p>
            <a:pPr marL="0" indent="0">
              <a:buNone/>
            </a:pPr>
            <a:r>
              <a:rPr lang="nl-NL" i="1" dirty="0" smtClean="0">
                <a:solidFill>
                  <a:schemeClr val="tx2">
                    <a:lumMod val="20000"/>
                    <a:lumOff val="80000"/>
                  </a:schemeClr>
                </a:solidFill>
              </a:rPr>
              <a:t>Omdat </a:t>
            </a:r>
            <a:r>
              <a:rPr lang="nl-NL" i="1" dirty="0">
                <a:solidFill>
                  <a:schemeClr val="tx2">
                    <a:lumMod val="20000"/>
                    <a:lumOff val="80000"/>
                  </a:schemeClr>
                </a:solidFill>
              </a:rPr>
              <a:t>er weinig wiskunde in voor komt. Als het er al in voor komt zijn het basisberekeningen die je bij natuurkunde en aardrijkskunde toepast. </a:t>
            </a:r>
            <a:endParaRPr lang="nl-NL" dirty="0">
              <a:solidFill>
                <a:schemeClr val="tx2">
                  <a:lumMod val="20000"/>
                  <a:lumOff val="80000"/>
                </a:schemeClr>
              </a:solidFill>
            </a:endParaRPr>
          </a:p>
          <a:p>
            <a:pPr marL="0" indent="0">
              <a:buNone/>
            </a:pPr>
            <a:endParaRPr lang="nl-NL" dirty="0"/>
          </a:p>
          <a:p>
            <a:endParaRPr lang="nl-NL" dirty="0"/>
          </a:p>
        </p:txBody>
      </p:sp>
    </p:spTree>
    <p:extLst>
      <p:ext uri="{BB962C8B-B14F-4D97-AF65-F5344CB8AC3E}">
        <p14:creationId xmlns:p14="http://schemas.microsoft.com/office/powerpoint/2010/main" val="119623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008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rgbClr val="008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3" end="3"/>
                                            </p:txEl>
                                          </p:spTgt>
                                        </p:tgtEl>
                                        <p:attrNameLst>
                                          <p:attrName>style.color</p:attrName>
                                        </p:attrNameLst>
                                      </p:cBhvr>
                                      <p:to>
                                        <a:srgbClr val="008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5" end="5"/>
                                            </p:txEl>
                                          </p:spTgt>
                                        </p:tgtEl>
                                        <p:attrNameLst>
                                          <p:attrName>style.color</p:attrName>
                                        </p:attrNameLst>
                                      </p:cBhvr>
                                      <p:to>
                                        <a:srgbClr val="00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83568" y="908720"/>
            <a:ext cx="7772400" cy="4114800"/>
          </a:xfrm>
        </p:spPr>
        <p:txBody>
          <a:bodyPr/>
          <a:lstStyle/>
          <a:p>
            <a:pPr marL="0" indent="0">
              <a:buNone/>
            </a:pPr>
            <a:endParaRPr lang="nl-NL" dirty="0"/>
          </a:p>
          <a:p>
            <a:r>
              <a:rPr lang="nl-NL" dirty="0" smtClean="0">
                <a:solidFill>
                  <a:schemeClr val="tx2">
                    <a:lumMod val="20000"/>
                    <a:lumOff val="80000"/>
                  </a:schemeClr>
                </a:solidFill>
              </a:rPr>
              <a:t>Leen</a:t>
            </a:r>
          </a:p>
          <a:p>
            <a:endParaRPr lang="nl-NL" dirty="0" smtClean="0">
              <a:solidFill>
                <a:schemeClr val="tx2">
                  <a:lumMod val="20000"/>
                  <a:lumOff val="80000"/>
                </a:schemeClr>
              </a:solidFill>
            </a:endParaRPr>
          </a:p>
          <a:p>
            <a:pPr marL="0" indent="0">
              <a:buNone/>
            </a:pPr>
            <a:endParaRPr lang="nl-NL" dirty="0"/>
          </a:p>
        </p:txBody>
      </p:sp>
      <p:pic>
        <p:nvPicPr>
          <p:cNvPr id="4" name="nsdenbraber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56553" y="2420888"/>
            <a:ext cx="406400" cy="406400"/>
          </a:xfrm>
          <a:prstGeom prst="rect">
            <a:avLst/>
          </a:prstGeom>
        </p:spPr>
      </p:pic>
      <p:pic>
        <p:nvPicPr>
          <p:cNvPr id="6" name="Picture 2" descr="C:\Users\n.denbraber\Dropbox\fotos\pap3.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592088"/>
            <a:ext cx="27051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40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1" end="1"/>
                                            </p:txEl>
                                          </p:spTgt>
                                        </p:tgtEl>
                                        <p:attrNameLst>
                                          <p:attrName>style.color</p:attrName>
                                        </p:attrNameLst>
                                      </p:cBhvr>
                                      <p:to>
                                        <a:srgbClr val="0080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21103" fill="hold"/>
                                        <p:tgtEl>
                                          <p:spTgt spid="4"/>
                                        </p:tgtEl>
                                      </p:cBhvr>
                                    </p:cmd>
                                  </p:childTnLst>
                                </p:cTn>
                              </p:par>
                            </p:childTnLst>
                          </p:cTn>
                        </p:par>
                      </p:childTnLst>
                    </p:cTn>
                  </p:par>
                </p:childTnLst>
              </p:cTn>
              <p:nextCondLst>
                <p:cond evt="onClick" delay="0">
                  <p:tgtEl>
                    <p:spTgt spid="4"/>
                  </p:tgtEl>
                </p:cond>
              </p:nextCondLst>
            </p:seq>
            <p:audio>
              <p:cMediaNode vol="46250">
                <p:cTn id="12" fill="hold" display="0">
                  <p:stCondLst>
                    <p:cond delay="indefinite"/>
                  </p:stCondLst>
                  <p:endCondLst>
                    <p:cond evt="onStopAudio" delay="0">
                      <p:tgtEl>
                        <p:sldTgt/>
                      </p:tgtEl>
                    </p:cond>
                  </p:endCondLst>
                </p:cTn>
                <p:tgtEl>
                  <p:spTgt spid="4"/>
                </p:tgtEl>
              </p:cMediaNode>
            </p:audio>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Ja, EN?</a:t>
            </a:r>
            <a:endParaRPr lang="nl-NL" dirty="0"/>
          </a:p>
        </p:txBody>
      </p:sp>
      <p:sp>
        <p:nvSpPr>
          <p:cNvPr id="3" name="Tijdelijke aanduiding voor inhoud 2"/>
          <p:cNvSpPr>
            <a:spLocks noGrp="1"/>
          </p:cNvSpPr>
          <p:nvPr>
            <p:ph idx="1"/>
          </p:nvPr>
        </p:nvSpPr>
        <p:spPr>
          <a:xfrm>
            <a:off x="107504" y="1844824"/>
            <a:ext cx="8784976" cy="4114800"/>
          </a:xfrm>
        </p:spPr>
        <p:txBody>
          <a:bodyPr/>
          <a:lstStyle/>
          <a:p>
            <a:pPr marL="0" indent="0">
              <a:buNone/>
            </a:pPr>
            <a:r>
              <a:rPr lang="nl-NL" dirty="0" smtClean="0">
                <a:solidFill>
                  <a:schemeClr val="tx2">
                    <a:lumMod val="20000"/>
                    <a:lumOff val="80000"/>
                  </a:schemeClr>
                </a:solidFill>
              </a:rPr>
              <a:t>Wat moeten we ermee?</a:t>
            </a:r>
            <a:endParaRPr lang="nl-NL" dirty="0">
              <a:solidFill>
                <a:schemeClr val="tx2">
                  <a:lumMod val="20000"/>
                  <a:lumOff val="80000"/>
                </a:schemeClr>
              </a:solidFill>
            </a:endParaRPr>
          </a:p>
          <a:p>
            <a:r>
              <a:rPr lang="nl-NL" dirty="0" smtClean="0">
                <a:solidFill>
                  <a:schemeClr val="tx2">
                    <a:lumMod val="20000"/>
                    <a:lumOff val="80000"/>
                  </a:schemeClr>
                </a:solidFill>
              </a:rPr>
              <a:t>Zelfstandige discipline (niet </a:t>
            </a:r>
            <a:r>
              <a:rPr lang="nl-NL" dirty="0" err="1" smtClean="0">
                <a:solidFill>
                  <a:schemeClr val="tx2">
                    <a:lumMod val="20000"/>
                    <a:lumOff val="80000"/>
                  </a:schemeClr>
                </a:solidFill>
              </a:rPr>
              <a:t>beta</a:t>
            </a:r>
            <a:r>
              <a:rPr lang="nl-NL" dirty="0" smtClean="0">
                <a:solidFill>
                  <a:schemeClr val="tx2">
                    <a:lumMod val="20000"/>
                    <a:lumOff val="80000"/>
                  </a:schemeClr>
                </a:solidFill>
              </a:rPr>
              <a:t>?), geen taal</a:t>
            </a:r>
          </a:p>
          <a:p>
            <a:pPr marL="0" indent="0">
              <a:buNone/>
            </a:pPr>
            <a:endParaRPr lang="nl-NL" dirty="0" smtClean="0">
              <a:solidFill>
                <a:schemeClr val="tx2">
                  <a:lumMod val="20000"/>
                  <a:lumOff val="80000"/>
                </a:schemeClr>
              </a:solidFill>
            </a:endParaRPr>
          </a:p>
          <a:p>
            <a:pPr marL="0" indent="0">
              <a:buNone/>
            </a:pPr>
            <a:r>
              <a:rPr lang="nl-NL" dirty="0" smtClean="0">
                <a:solidFill>
                  <a:schemeClr val="tx2">
                    <a:lumMod val="20000"/>
                    <a:lumOff val="80000"/>
                  </a:schemeClr>
                </a:solidFill>
              </a:rPr>
              <a:t>Wat kan nog meer?</a:t>
            </a:r>
          </a:p>
          <a:p>
            <a:r>
              <a:rPr lang="nl-NL" dirty="0" smtClean="0">
                <a:solidFill>
                  <a:schemeClr val="tx2">
                    <a:lumMod val="20000"/>
                    <a:lumOff val="80000"/>
                  </a:schemeClr>
                </a:solidFill>
              </a:rPr>
              <a:t>Bredere benadering van wiskunde</a:t>
            </a:r>
          </a:p>
          <a:p>
            <a:pPr lvl="1"/>
            <a:r>
              <a:rPr lang="nl-NL" dirty="0" smtClean="0">
                <a:solidFill>
                  <a:schemeClr val="tx2">
                    <a:lumMod val="20000"/>
                    <a:lumOff val="80000"/>
                  </a:schemeClr>
                </a:solidFill>
              </a:rPr>
              <a:t>Denken </a:t>
            </a:r>
            <a:r>
              <a:rPr lang="nl-NL" dirty="0">
                <a:solidFill>
                  <a:schemeClr val="tx2">
                    <a:lumMod val="20000"/>
                    <a:lumOff val="80000"/>
                  </a:schemeClr>
                </a:solidFill>
              </a:rPr>
              <a:t>en </a:t>
            </a:r>
            <a:r>
              <a:rPr lang="nl-NL" dirty="0" smtClean="0">
                <a:solidFill>
                  <a:schemeClr val="tx2">
                    <a:lumMod val="20000"/>
                    <a:lumOff val="80000"/>
                  </a:schemeClr>
                </a:solidFill>
              </a:rPr>
              <a:t>doen: verbinden in denkwijzen</a:t>
            </a:r>
          </a:p>
          <a:p>
            <a:pPr lvl="1"/>
            <a:r>
              <a:rPr lang="nl-NL" dirty="0" smtClean="0">
                <a:solidFill>
                  <a:schemeClr val="tx2">
                    <a:lumMod val="20000"/>
                    <a:lumOff val="80000"/>
                  </a:schemeClr>
                </a:solidFill>
              </a:rPr>
              <a:t>Historisch en cultureel besef</a:t>
            </a:r>
          </a:p>
          <a:p>
            <a:pPr lvl="1"/>
            <a:endParaRPr lang="nl-NL" dirty="0" smtClean="0">
              <a:solidFill>
                <a:schemeClr val="tx2">
                  <a:lumMod val="20000"/>
                  <a:lumOff val="80000"/>
                </a:schemeClr>
              </a:solidFill>
            </a:endParaRPr>
          </a:p>
          <a:p>
            <a:r>
              <a:rPr lang="nl-NL" dirty="0" smtClean="0">
                <a:solidFill>
                  <a:schemeClr val="tx2">
                    <a:lumMod val="20000"/>
                    <a:lumOff val="80000"/>
                  </a:schemeClr>
                </a:solidFill>
                <a:sym typeface="Symbol"/>
              </a:rPr>
              <a:t>NLT biedt mogelijkheden! </a:t>
            </a:r>
          </a:p>
          <a:p>
            <a:pPr marL="0" indent="0">
              <a:buNone/>
            </a:pPr>
            <a:endParaRPr lang="nl-NL" dirty="0"/>
          </a:p>
        </p:txBody>
      </p:sp>
    </p:spTree>
    <p:extLst>
      <p:ext uri="{BB962C8B-B14F-4D97-AF65-F5344CB8AC3E}">
        <p14:creationId xmlns:p14="http://schemas.microsoft.com/office/powerpoint/2010/main" val="363841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008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rgbClr val="008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3" end="3"/>
                                            </p:txEl>
                                          </p:spTgt>
                                        </p:tgtEl>
                                        <p:attrNameLst>
                                          <p:attrName>style.color</p:attrName>
                                        </p:attrNameLst>
                                      </p:cBhvr>
                                      <p:to>
                                        <a:srgbClr val="008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4" end="4"/>
                                            </p:txEl>
                                          </p:spTgt>
                                        </p:tgtEl>
                                        <p:attrNameLst>
                                          <p:attrName>style.color</p:attrName>
                                        </p:attrNameLst>
                                      </p:cBhvr>
                                      <p:to>
                                        <a:srgbClr val="008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3">
                                            <p:txEl>
                                              <p:pRg st="5" end="5"/>
                                            </p:txEl>
                                          </p:spTgt>
                                        </p:tgtEl>
                                        <p:attrNameLst>
                                          <p:attrName>style.color</p:attrName>
                                        </p:attrNameLst>
                                      </p:cBhvr>
                                      <p:to>
                                        <a:srgbClr val="0080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3">
                                            <p:txEl>
                                              <p:pRg st="6" end="6"/>
                                            </p:txEl>
                                          </p:spTgt>
                                        </p:tgtEl>
                                        <p:attrNameLst>
                                          <p:attrName>style.color</p:attrName>
                                        </p:attrNameLst>
                                      </p:cBhvr>
                                      <p:to>
                                        <a:srgbClr val="008000"/>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3">
                                            <p:txEl>
                                              <p:pRg st="8" end="8"/>
                                            </p:txEl>
                                          </p:spTgt>
                                        </p:tgtEl>
                                        <p:attrNameLst>
                                          <p:attrName>style.color</p:attrName>
                                        </p:attrNameLst>
                                      </p:cBhvr>
                                      <p:to>
                                        <a:srgbClr val="00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60648"/>
            <a:ext cx="9144000" cy="1143000"/>
          </a:xfrm>
        </p:spPr>
        <p:txBody>
          <a:bodyPr/>
          <a:lstStyle/>
          <a:p>
            <a:r>
              <a:rPr lang="nl-NL" dirty="0" smtClean="0"/>
              <a:t>Paul Ernest</a:t>
            </a:r>
            <a:endParaRPr lang="nl-NL" dirty="0"/>
          </a:p>
        </p:txBody>
      </p:sp>
      <p:sp>
        <p:nvSpPr>
          <p:cNvPr id="3" name="Rechthoek 2"/>
          <p:cNvSpPr/>
          <p:nvPr/>
        </p:nvSpPr>
        <p:spPr>
          <a:xfrm>
            <a:off x="467544" y="1340768"/>
            <a:ext cx="7992888" cy="5262979"/>
          </a:xfrm>
          <a:prstGeom prst="rect">
            <a:avLst/>
          </a:prstGeom>
        </p:spPr>
        <p:txBody>
          <a:bodyPr wrap="square">
            <a:spAutoFit/>
          </a:bodyPr>
          <a:lstStyle/>
          <a:p>
            <a:r>
              <a:rPr lang="nl-NL" sz="2800" dirty="0"/>
              <a:t>Als intrinsiek waardevol gebied </a:t>
            </a:r>
            <a:r>
              <a:rPr lang="nl-NL" sz="2800" dirty="0" smtClean="0"/>
              <a:t>op het </a:t>
            </a:r>
            <a:r>
              <a:rPr lang="nl-NL" sz="2800" dirty="0"/>
              <a:t>gebied van mens en cultuur is wiskunde rijk aan </a:t>
            </a:r>
            <a:r>
              <a:rPr lang="nl-NL" sz="2800" dirty="0" smtClean="0"/>
              <a:t>intellectueel opwindende </a:t>
            </a:r>
            <a:r>
              <a:rPr lang="nl-NL" sz="2800" dirty="0"/>
              <a:t>concepten met inbegrip van oneindigheid</a:t>
            </a:r>
            <a:r>
              <a:rPr lang="nl-NL" sz="2800" dirty="0" smtClean="0"/>
              <a:t>, chaos</a:t>
            </a:r>
            <a:r>
              <a:rPr lang="nl-NL" sz="2800" dirty="0"/>
              <a:t>, kans, enzovoort. </a:t>
            </a:r>
            <a:endParaRPr lang="nl-NL" sz="2800" dirty="0" smtClean="0"/>
          </a:p>
          <a:p>
            <a:endParaRPr lang="nl-NL" sz="2800" dirty="0" smtClean="0"/>
          </a:p>
          <a:p>
            <a:r>
              <a:rPr lang="nl-NL" sz="2800" dirty="0" smtClean="0"/>
              <a:t>Wiskunde </a:t>
            </a:r>
            <a:r>
              <a:rPr lang="nl-NL" sz="2800" dirty="0"/>
              <a:t>is een </a:t>
            </a:r>
            <a:r>
              <a:rPr lang="nl-NL" sz="2800" dirty="0" smtClean="0"/>
              <a:t>denkbeeldig koninkrijk </a:t>
            </a:r>
            <a:r>
              <a:rPr lang="nl-NL" sz="2800" dirty="0"/>
              <a:t>met een domein aan kennis met zijn </a:t>
            </a:r>
            <a:r>
              <a:rPr lang="nl-NL" sz="2800" dirty="0" smtClean="0"/>
              <a:t>eigen schoonheid</a:t>
            </a:r>
            <a:r>
              <a:rPr lang="nl-NL" sz="2800" dirty="0"/>
              <a:t>. Wiskunde heeft ook zijn rol gespeeld </a:t>
            </a:r>
            <a:r>
              <a:rPr lang="nl-NL" sz="2800" dirty="0" smtClean="0"/>
              <a:t>in de </a:t>
            </a:r>
            <a:r>
              <a:rPr lang="nl-NL" sz="2800" dirty="0"/>
              <a:t>filosofie, kunst, wetenschap, technologie en </a:t>
            </a:r>
            <a:r>
              <a:rPr lang="nl-NL" sz="2800" dirty="0" smtClean="0"/>
              <a:t>sociale wetenschappen</a:t>
            </a:r>
            <a:r>
              <a:rPr lang="nl-NL" sz="2800" dirty="0"/>
              <a:t>. Deze waardering van de wiskunde is </a:t>
            </a:r>
            <a:r>
              <a:rPr lang="nl-NL" sz="2800" dirty="0" smtClean="0"/>
              <a:t>een recht </a:t>
            </a:r>
            <a:r>
              <a:rPr lang="nl-NL" sz="2800" dirty="0"/>
              <a:t>van iedere leerling die te maken heeft met wiskunde.</a:t>
            </a:r>
          </a:p>
        </p:txBody>
      </p:sp>
    </p:spTree>
    <p:extLst>
      <p:ext uri="{BB962C8B-B14F-4D97-AF65-F5344CB8AC3E}">
        <p14:creationId xmlns:p14="http://schemas.microsoft.com/office/powerpoint/2010/main" val="61433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Hartelijk dank</a:t>
            </a:r>
            <a:endParaRPr lang="nl-NL" dirty="0"/>
          </a:p>
        </p:txBody>
      </p:sp>
      <p:sp>
        <p:nvSpPr>
          <p:cNvPr id="3" name="Tijdelijke aanduiding voor inhoud 2"/>
          <p:cNvSpPr>
            <a:spLocks noGrp="1"/>
          </p:cNvSpPr>
          <p:nvPr>
            <p:ph idx="1"/>
          </p:nvPr>
        </p:nvSpPr>
        <p:spPr/>
        <p:txBody>
          <a:bodyPr/>
          <a:lstStyle/>
          <a:p>
            <a:pPr marL="0" indent="0">
              <a:buNone/>
            </a:pPr>
            <a:r>
              <a:rPr lang="nl-NL" dirty="0" smtClean="0"/>
              <a:t>Nelleke den Braber: </a:t>
            </a:r>
            <a:r>
              <a:rPr lang="nl-NL" dirty="0" smtClean="0">
                <a:hlinkClick r:id="rId2"/>
              </a:rPr>
              <a:t>nsdenbraber@gmail.com</a:t>
            </a:r>
            <a:endParaRPr lang="nl-NL" dirty="0" smtClean="0"/>
          </a:p>
          <a:p>
            <a:pPr marL="0" indent="0">
              <a:buNone/>
            </a:pPr>
            <a:endParaRPr lang="nl-NL" dirty="0" smtClean="0"/>
          </a:p>
          <a:p>
            <a:pPr marL="0" indent="0">
              <a:buNone/>
            </a:pPr>
            <a:r>
              <a:rPr lang="nl-NL" dirty="0" err="1" smtClean="0"/>
              <a:t>Nlt</a:t>
            </a:r>
            <a:r>
              <a:rPr lang="nl-NL" dirty="0" smtClean="0"/>
              <a:t>-website: </a:t>
            </a:r>
            <a:r>
              <a:rPr lang="nl-NL" dirty="0" smtClean="0">
                <a:hlinkClick r:id="rId3"/>
              </a:rPr>
              <a:t>www.betavak-nlt.nl</a:t>
            </a:r>
            <a:endParaRPr lang="nl-NL" dirty="0" smtClean="0"/>
          </a:p>
          <a:p>
            <a:pPr marL="0" indent="0">
              <a:buNone/>
            </a:pPr>
            <a:r>
              <a:rPr lang="nl-NL" dirty="0" smtClean="0"/>
              <a:t>info@betavak-nlt.nl</a:t>
            </a:r>
            <a:endParaRPr lang="nl-NL" dirty="0"/>
          </a:p>
        </p:txBody>
      </p:sp>
    </p:spTree>
    <p:extLst>
      <p:ext uri="{BB962C8B-B14F-4D97-AF65-F5344CB8AC3E}">
        <p14:creationId xmlns:p14="http://schemas.microsoft.com/office/powerpoint/2010/main" val="813144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Zoektocht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481" y="4158208"/>
            <a:ext cx="267010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https://encrypted-tbn2.gstatic.com/images?q=tbn:ANd9GcSOpH7gnaKtnfYovZYAWt64vwUDZOZuiUv57aFpBDH8tFDJZeCmp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861048"/>
            <a:ext cx="3430393" cy="2592288"/>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936104" y="1916832"/>
            <a:ext cx="4572000" cy="1200329"/>
          </a:xfrm>
          <a:prstGeom prst="rect">
            <a:avLst/>
          </a:prstGeom>
        </p:spPr>
        <p:txBody>
          <a:bodyPr>
            <a:spAutoFit/>
          </a:bodyPr>
          <a:lstStyle/>
          <a:p>
            <a:r>
              <a:rPr lang="nl-NL" sz="2400" dirty="0">
                <a:solidFill>
                  <a:schemeClr val="tx2">
                    <a:lumMod val="20000"/>
                    <a:lumOff val="80000"/>
                  </a:schemeClr>
                </a:solidFill>
              </a:rPr>
              <a:t>De rol van wiskunde in NLT</a:t>
            </a:r>
          </a:p>
          <a:p>
            <a:endParaRPr lang="nl-NL" sz="2400" dirty="0">
              <a:solidFill>
                <a:schemeClr val="tx2">
                  <a:lumMod val="20000"/>
                  <a:lumOff val="80000"/>
                </a:schemeClr>
              </a:solidFill>
            </a:endParaRPr>
          </a:p>
          <a:p>
            <a:r>
              <a:rPr lang="nl-NL" sz="2400" dirty="0">
                <a:solidFill>
                  <a:schemeClr val="tx2">
                    <a:lumMod val="20000"/>
                    <a:lumOff val="80000"/>
                  </a:schemeClr>
                </a:solidFill>
              </a:rPr>
              <a:t>Samenhang tussen de vakken</a:t>
            </a:r>
          </a:p>
        </p:txBody>
      </p:sp>
      <p:pic>
        <p:nvPicPr>
          <p:cNvPr id="2051" name="Picture 3" descr="C:\Users\n.denbraber\Dropbox\fotos\Pap2.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861048"/>
            <a:ext cx="1831853" cy="275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3">
                                            <p:txEl>
                                              <p:pRg st="2" end="2"/>
                                            </p:txEl>
                                          </p:spTgt>
                                        </p:tgtEl>
                                        <p:attrNameLst>
                                          <p:attrName>style.color</p:attrName>
                                        </p:attrNameLst>
                                      </p:cBhvr>
                                      <p:to>
                                        <a:schemeClr val="accent2"/>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 presetClass="entr" presetSubtype="0" fill="hold" nodeType="withEffect">
                                  <p:stCondLst>
                                    <p:cond delay="0"/>
                                  </p:stCondLst>
                                  <p:childTnLst>
                                    <p:set>
                                      <p:cBhvr>
                                        <p:cTn id="19"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wiskunde?</a:t>
            </a:r>
            <a:endParaRPr lang="nl-NL" dirty="0"/>
          </a:p>
        </p:txBody>
      </p:sp>
      <p:sp>
        <p:nvSpPr>
          <p:cNvPr id="3" name="Tijdelijke aanduiding voor inhoud 2"/>
          <p:cNvSpPr>
            <a:spLocks noGrp="1"/>
          </p:cNvSpPr>
          <p:nvPr>
            <p:ph idx="1"/>
          </p:nvPr>
        </p:nvSpPr>
        <p:spPr>
          <a:xfrm>
            <a:off x="179512" y="2060848"/>
            <a:ext cx="8784976" cy="4330824"/>
          </a:xfrm>
        </p:spPr>
        <p:txBody>
          <a:bodyPr/>
          <a:lstStyle/>
          <a:p>
            <a:r>
              <a:rPr lang="nl-NL" dirty="0" smtClean="0"/>
              <a:t>Volgens mijn vader</a:t>
            </a:r>
          </a:p>
          <a:p>
            <a:pPr lvl="1"/>
            <a:r>
              <a:rPr lang="nl-NL" dirty="0" smtClean="0"/>
              <a:t>Formele wetenschap/containerbegrip</a:t>
            </a:r>
          </a:p>
          <a:p>
            <a:pPr lvl="1"/>
            <a:endParaRPr lang="nl-NL" dirty="0"/>
          </a:p>
          <a:p>
            <a:r>
              <a:rPr lang="nl-NL" dirty="0" smtClean="0"/>
              <a:t>Volgens Kees</a:t>
            </a:r>
          </a:p>
          <a:p>
            <a:pPr lvl="1"/>
            <a:r>
              <a:rPr lang="nl-NL" dirty="0"/>
              <a:t>H</a:t>
            </a:r>
            <a:r>
              <a:rPr lang="nl-NL" dirty="0" smtClean="0"/>
              <a:t>et </a:t>
            </a:r>
            <a:r>
              <a:rPr lang="nl-NL" dirty="0"/>
              <a:t>is een studie naar een systeem dat wij zelf hebben </a:t>
            </a:r>
            <a:r>
              <a:rPr lang="nl-NL" dirty="0" smtClean="0"/>
              <a:t>bedacht</a:t>
            </a:r>
          </a:p>
          <a:p>
            <a:pPr marL="0" indent="0">
              <a:buNone/>
            </a:pPr>
            <a:endParaRPr lang="nl-NL" dirty="0"/>
          </a:p>
          <a:p>
            <a:r>
              <a:rPr lang="nl-NL" dirty="0" smtClean="0"/>
              <a:t>Volgens Devlin</a:t>
            </a:r>
          </a:p>
          <a:p>
            <a:pPr lvl="1"/>
            <a:r>
              <a:rPr lang="nl-NL" dirty="0"/>
              <a:t>The </a:t>
            </a:r>
            <a:r>
              <a:rPr lang="nl-NL" dirty="0" err="1"/>
              <a:t>science</a:t>
            </a:r>
            <a:r>
              <a:rPr lang="nl-NL" dirty="0"/>
              <a:t> of </a:t>
            </a:r>
            <a:r>
              <a:rPr lang="nl-NL" dirty="0" err="1"/>
              <a:t>patterns</a:t>
            </a:r>
            <a:endParaRPr lang="nl-NL" dirty="0"/>
          </a:p>
          <a:p>
            <a:endParaRPr lang="nl-NL" dirty="0" smtClean="0"/>
          </a:p>
        </p:txBody>
      </p:sp>
    </p:spTree>
    <p:extLst>
      <p:ext uri="{BB962C8B-B14F-4D97-AF65-F5344CB8AC3E}">
        <p14:creationId xmlns:p14="http://schemas.microsoft.com/office/powerpoint/2010/main" val="3203501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611560" y="731310"/>
            <a:ext cx="8032739" cy="1569660"/>
          </a:xfrm>
          <a:prstGeom prst="rect">
            <a:avLst/>
          </a:prstGeom>
        </p:spPr>
        <p:txBody>
          <a:bodyPr wrap="square">
            <a:spAutoFit/>
          </a:bodyPr>
          <a:lstStyle/>
          <a:p>
            <a:r>
              <a:rPr lang="nl-NL" sz="2400" dirty="0"/>
              <a:t>Wiskunde is een formele wetenschap die zich bezighoudt met de studie van abstracte structuren, waarbij een aparte (overwegend symbolische) taal gebruikt wordt om deze structuren nader te kunnen omschrijven.</a:t>
            </a:r>
          </a:p>
        </p:txBody>
      </p:sp>
      <p:sp>
        <p:nvSpPr>
          <p:cNvPr id="6" name="Tekstvak 5"/>
          <p:cNvSpPr txBox="1"/>
          <p:nvPr/>
        </p:nvSpPr>
        <p:spPr>
          <a:xfrm>
            <a:off x="806693" y="3140968"/>
            <a:ext cx="5256584" cy="461665"/>
          </a:xfrm>
          <a:prstGeom prst="rect">
            <a:avLst/>
          </a:prstGeom>
          <a:noFill/>
        </p:spPr>
        <p:txBody>
          <a:bodyPr wrap="square" rtlCol="0">
            <a:spAutoFit/>
          </a:bodyPr>
          <a:lstStyle/>
          <a:p>
            <a:r>
              <a:rPr lang="nl-NL" sz="2400" dirty="0" smtClean="0">
                <a:solidFill>
                  <a:schemeClr val="tx2">
                    <a:lumMod val="20000"/>
                    <a:lumOff val="80000"/>
                  </a:schemeClr>
                </a:solidFill>
              </a:rPr>
              <a:t>Wiskunde ≠ taal</a:t>
            </a:r>
            <a:endParaRPr lang="nl-NL" sz="2400" dirty="0">
              <a:solidFill>
                <a:schemeClr val="tx2">
                  <a:lumMod val="20000"/>
                  <a:lumOff val="80000"/>
                </a:schemeClr>
              </a:solidFill>
            </a:endParaRPr>
          </a:p>
        </p:txBody>
      </p:sp>
      <p:sp>
        <p:nvSpPr>
          <p:cNvPr id="2" name="Rechthoek 1"/>
          <p:cNvSpPr/>
          <p:nvPr/>
        </p:nvSpPr>
        <p:spPr>
          <a:xfrm>
            <a:off x="806692" y="4149079"/>
            <a:ext cx="7581731" cy="461665"/>
          </a:xfrm>
          <a:prstGeom prst="rect">
            <a:avLst/>
          </a:prstGeom>
        </p:spPr>
        <p:txBody>
          <a:bodyPr wrap="square">
            <a:spAutoFit/>
          </a:bodyPr>
          <a:lstStyle/>
          <a:p>
            <a:r>
              <a:rPr lang="nl-NL" sz="2400" dirty="0">
                <a:solidFill>
                  <a:schemeClr val="tx2">
                    <a:lumMod val="20000"/>
                    <a:lumOff val="80000"/>
                  </a:schemeClr>
                </a:solidFill>
              </a:rPr>
              <a:t>De taal van de wiskunde = de taal van natuurkunde</a:t>
            </a:r>
          </a:p>
        </p:txBody>
      </p:sp>
    </p:spTree>
    <p:extLst>
      <p:ext uri="{BB962C8B-B14F-4D97-AF65-F5344CB8AC3E}">
        <p14:creationId xmlns:p14="http://schemas.microsoft.com/office/powerpoint/2010/main" val="161406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
                                        </p:tgtEl>
                                        <p:attrNameLst>
                                          <p:attrName>style.color</p:attrName>
                                        </p:attrNameLst>
                                      </p:cBhvr>
                                      <p:to>
                                        <a:srgbClr val="008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de rol van wiskunde?</a:t>
            </a:r>
            <a:endParaRPr lang="nl-NL" dirty="0"/>
          </a:p>
        </p:txBody>
      </p:sp>
      <p:sp>
        <p:nvSpPr>
          <p:cNvPr id="4" name="Tijdelijke aanduiding voor inhoud 3"/>
          <p:cNvSpPr txBox="1">
            <a:spLocks noGrp="1"/>
          </p:cNvSpPr>
          <p:nvPr>
            <p:ph idx="1"/>
          </p:nvPr>
        </p:nvSpPr>
        <p:spPr>
          <a:xfrm>
            <a:off x="539552" y="1916832"/>
            <a:ext cx="7992888" cy="5115246"/>
          </a:xfrm>
          <a:prstGeom prst="rect">
            <a:avLst/>
          </a:prstGeom>
          <a:noFill/>
        </p:spPr>
        <p:txBody>
          <a:bodyPr wrap="square" rtlCol="0">
            <a:spAutoFit/>
          </a:bodyPr>
          <a:lstStyle/>
          <a:p>
            <a:r>
              <a:rPr lang="nl-NL" sz="2400" dirty="0" smtClean="0">
                <a:solidFill>
                  <a:schemeClr val="tx2">
                    <a:lumMod val="20000"/>
                    <a:lumOff val="80000"/>
                  </a:schemeClr>
                </a:solidFill>
              </a:rPr>
              <a:t>Devlin: "</a:t>
            </a:r>
            <a:r>
              <a:rPr lang="nl-NL" dirty="0" err="1" smtClean="0">
                <a:solidFill>
                  <a:schemeClr val="tx2">
                    <a:lumMod val="20000"/>
                    <a:lumOff val="80000"/>
                  </a:schemeClr>
                </a:solidFill>
              </a:rPr>
              <a:t>P</a:t>
            </a:r>
            <a:r>
              <a:rPr lang="nl-NL" sz="2400" dirty="0" err="1" smtClean="0">
                <a:solidFill>
                  <a:schemeClr val="tx2">
                    <a:lumMod val="20000"/>
                    <a:lumOff val="80000"/>
                  </a:schemeClr>
                </a:solidFill>
              </a:rPr>
              <a:t>hysics</a:t>
            </a:r>
            <a:r>
              <a:rPr lang="nl-NL" sz="2400" dirty="0" smtClean="0">
                <a:solidFill>
                  <a:schemeClr val="tx2">
                    <a:lumMod val="20000"/>
                    <a:lumOff val="80000"/>
                  </a:schemeClr>
                </a:solidFill>
              </a:rPr>
              <a:t> is the </a:t>
            </a:r>
            <a:r>
              <a:rPr lang="nl-NL" sz="2400" dirty="0" err="1" smtClean="0">
                <a:solidFill>
                  <a:schemeClr val="tx2">
                    <a:lumMod val="20000"/>
                    <a:lumOff val="80000"/>
                  </a:schemeClr>
                </a:solidFill>
              </a:rPr>
              <a:t>world</a:t>
            </a:r>
            <a:r>
              <a:rPr lang="nl-NL" sz="2400" dirty="0" smtClean="0">
                <a:solidFill>
                  <a:schemeClr val="tx2">
                    <a:lumMod val="20000"/>
                    <a:lumOff val="80000"/>
                  </a:schemeClr>
                </a:solidFill>
              </a:rPr>
              <a:t> </a:t>
            </a:r>
            <a:r>
              <a:rPr lang="nl-NL" sz="2400" dirty="0" err="1" smtClean="0">
                <a:solidFill>
                  <a:schemeClr val="tx2">
                    <a:lumMod val="20000"/>
                    <a:lumOff val="80000"/>
                  </a:schemeClr>
                </a:solidFill>
              </a:rPr>
              <a:t>looked</a:t>
            </a:r>
            <a:r>
              <a:rPr lang="nl-NL" sz="2400" dirty="0" smtClean="0">
                <a:solidFill>
                  <a:schemeClr val="tx2">
                    <a:lumMod val="20000"/>
                    <a:lumOff val="80000"/>
                  </a:schemeClr>
                </a:solidFill>
              </a:rPr>
              <a:t> at </a:t>
            </a:r>
            <a:r>
              <a:rPr lang="nl-NL" sz="2400" dirty="0" err="1" smtClean="0">
                <a:solidFill>
                  <a:schemeClr val="tx2">
                    <a:lumMod val="20000"/>
                    <a:lumOff val="80000"/>
                  </a:schemeClr>
                </a:solidFill>
              </a:rPr>
              <a:t>through</a:t>
            </a:r>
            <a:r>
              <a:rPr lang="nl-NL" sz="2400" dirty="0" smtClean="0">
                <a:solidFill>
                  <a:schemeClr val="tx2">
                    <a:lumMod val="20000"/>
                    <a:lumOff val="80000"/>
                  </a:schemeClr>
                </a:solidFill>
              </a:rPr>
              <a:t> </a:t>
            </a:r>
            <a:r>
              <a:rPr lang="nl-NL" sz="2400" dirty="0" err="1" smtClean="0">
                <a:solidFill>
                  <a:schemeClr val="tx2">
                    <a:lumMod val="20000"/>
                    <a:lumOff val="80000"/>
                  </a:schemeClr>
                </a:solidFill>
              </a:rPr>
              <a:t>mathematical</a:t>
            </a:r>
            <a:r>
              <a:rPr lang="nl-NL" sz="2400" dirty="0" smtClean="0">
                <a:solidFill>
                  <a:schemeClr val="tx2">
                    <a:lumMod val="20000"/>
                    <a:lumOff val="80000"/>
                  </a:schemeClr>
                </a:solidFill>
              </a:rPr>
              <a:t> </a:t>
            </a:r>
            <a:r>
              <a:rPr lang="nl-NL" sz="2400" dirty="0" err="1" smtClean="0">
                <a:solidFill>
                  <a:schemeClr val="tx2">
                    <a:lumMod val="20000"/>
                    <a:lumOff val="80000"/>
                  </a:schemeClr>
                </a:solidFill>
              </a:rPr>
              <a:t>eyes</a:t>
            </a:r>
            <a:r>
              <a:rPr lang="nl-NL" sz="2400" dirty="0" smtClean="0">
                <a:solidFill>
                  <a:schemeClr val="tx2">
                    <a:lumMod val="20000"/>
                    <a:lumOff val="80000"/>
                  </a:schemeClr>
                </a:solidFill>
              </a:rPr>
              <a:t>"  ('modelleren')</a:t>
            </a:r>
          </a:p>
          <a:p>
            <a:r>
              <a:rPr lang="nl-NL" sz="2400" dirty="0" smtClean="0">
                <a:solidFill>
                  <a:schemeClr val="tx2">
                    <a:lumMod val="20000"/>
                    <a:lumOff val="80000"/>
                  </a:schemeClr>
                </a:solidFill>
              </a:rPr>
              <a:t>De taal van de wiskunde = de taal van natuurkunde</a:t>
            </a:r>
          </a:p>
          <a:p>
            <a:r>
              <a:rPr lang="nl-NL" dirty="0" smtClean="0">
                <a:solidFill>
                  <a:schemeClr val="tx2">
                    <a:lumMod val="20000"/>
                    <a:lumOff val="80000"/>
                  </a:schemeClr>
                </a:solidFill>
              </a:rPr>
              <a:t>Tool </a:t>
            </a:r>
          </a:p>
          <a:p>
            <a:pPr lvl="1"/>
            <a:r>
              <a:rPr lang="nl-NL" dirty="0" err="1" smtClean="0">
                <a:solidFill>
                  <a:schemeClr val="tx2">
                    <a:lumMod val="20000"/>
                    <a:lumOff val="80000"/>
                  </a:schemeClr>
                </a:solidFill>
              </a:rPr>
              <a:t>Algebraische</a:t>
            </a:r>
            <a:r>
              <a:rPr lang="nl-NL" dirty="0" smtClean="0">
                <a:solidFill>
                  <a:schemeClr val="tx2">
                    <a:lumMod val="20000"/>
                    <a:lumOff val="80000"/>
                  </a:schemeClr>
                </a:solidFill>
              </a:rPr>
              <a:t> en rekenvaardigheden, heuristieken, algoritmes</a:t>
            </a:r>
          </a:p>
          <a:p>
            <a:pPr lvl="1"/>
            <a:r>
              <a:rPr lang="nl-NL" dirty="0" smtClean="0">
                <a:solidFill>
                  <a:schemeClr val="tx2">
                    <a:lumMod val="20000"/>
                    <a:lumOff val="80000"/>
                  </a:schemeClr>
                </a:solidFill>
              </a:rPr>
              <a:t>Inhoud (kans, statistiek, meetkunde, calculus, etc.) </a:t>
            </a:r>
          </a:p>
          <a:p>
            <a:r>
              <a:rPr lang="nl-NL" sz="2400" dirty="0" smtClean="0">
                <a:solidFill>
                  <a:schemeClr val="tx2">
                    <a:lumMod val="20000"/>
                    <a:lumOff val="80000"/>
                  </a:schemeClr>
                </a:solidFill>
              </a:rPr>
              <a:t>Bewijzen/onderbouwen</a:t>
            </a:r>
          </a:p>
          <a:p>
            <a:r>
              <a:rPr lang="nl-NL" dirty="0" smtClean="0">
                <a:solidFill>
                  <a:schemeClr val="tx2">
                    <a:lumMod val="20000"/>
                    <a:lumOff val="80000"/>
                  </a:schemeClr>
                </a:solidFill>
              </a:rPr>
              <a:t>Wiskundig denken</a:t>
            </a:r>
            <a:endParaRPr lang="nl-NL" sz="2400" dirty="0">
              <a:solidFill>
                <a:schemeClr val="tx2">
                  <a:lumMod val="20000"/>
                  <a:lumOff val="80000"/>
                </a:schemeClr>
              </a:solidFill>
            </a:endParaRPr>
          </a:p>
        </p:txBody>
      </p:sp>
    </p:spTree>
    <p:extLst>
      <p:ext uri="{BB962C8B-B14F-4D97-AF65-F5344CB8AC3E}">
        <p14:creationId xmlns:p14="http://schemas.microsoft.com/office/powerpoint/2010/main" val="280878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0" end="0"/>
                                            </p:txEl>
                                          </p:spTgt>
                                        </p:tgtEl>
                                        <p:attrNameLst>
                                          <p:attrName>style.color</p:attrName>
                                        </p:attrNameLst>
                                      </p:cBhvr>
                                      <p:to>
                                        <a:srgbClr val="008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4">
                                            <p:txEl>
                                              <p:pRg st="1" end="1"/>
                                            </p:txEl>
                                          </p:spTgt>
                                        </p:tgtEl>
                                        <p:attrNameLst>
                                          <p:attrName>style.color</p:attrName>
                                        </p:attrNameLst>
                                      </p:cBhvr>
                                      <p:to>
                                        <a:srgbClr val="008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4">
                                            <p:txEl>
                                              <p:pRg st="2" end="2"/>
                                            </p:txEl>
                                          </p:spTgt>
                                        </p:tgtEl>
                                        <p:attrNameLst>
                                          <p:attrName>style.color</p:attrName>
                                        </p:attrNameLst>
                                      </p:cBhvr>
                                      <p:to>
                                        <a:srgbClr val="008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4">
                                            <p:txEl>
                                              <p:pRg st="3" end="3"/>
                                            </p:txEl>
                                          </p:spTgt>
                                        </p:tgtEl>
                                        <p:attrNameLst>
                                          <p:attrName>style.color</p:attrName>
                                        </p:attrNameLst>
                                      </p:cBhvr>
                                      <p:to>
                                        <a:srgbClr val="008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4">
                                            <p:txEl>
                                              <p:pRg st="4" end="4"/>
                                            </p:txEl>
                                          </p:spTgt>
                                        </p:tgtEl>
                                        <p:attrNameLst>
                                          <p:attrName>style.color</p:attrName>
                                        </p:attrNameLst>
                                      </p:cBhvr>
                                      <p:to>
                                        <a:srgbClr val="008000"/>
                                      </p:to>
                                    </p:animClr>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4">
                                            <p:txEl>
                                              <p:pRg st="5" end="5"/>
                                            </p:txEl>
                                          </p:spTgt>
                                        </p:tgtEl>
                                        <p:attrNameLst>
                                          <p:attrName>style.color</p:attrName>
                                        </p:attrNameLst>
                                      </p:cBhvr>
                                      <p:to>
                                        <a:srgbClr val="008000"/>
                                      </p:to>
                                    </p:animClr>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2000" fill="hold"/>
                                        <p:tgtEl>
                                          <p:spTgt spid="4">
                                            <p:txEl>
                                              <p:pRg st="6" end="6"/>
                                            </p:txEl>
                                          </p:spTgt>
                                        </p:tgtEl>
                                        <p:attrNameLst>
                                          <p:attrName>style.color</p:attrName>
                                        </p:attrNameLst>
                                      </p:cBhvr>
                                      <p:to>
                                        <a:srgbClr val="00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14" y="404664"/>
            <a:ext cx="9144000" cy="1143000"/>
          </a:xfrm>
        </p:spPr>
        <p:txBody>
          <a:bodyPr/>
          <a:lstStyle/>
          <a:p>
            <a:r>
              <a:rPr lang="nl-NL" dirty="0" smtClean="0"/>
              <a:t>Wiskundig denken</a:t>
            </a:r>
            <a:endParaRPr lang="nl-NL" dirty="0"/>
          </a:p>
        </p:txBody>
      </p:sp>
      <p:sp>
        <p:nvSpPr>
          <p:cNvPr id="3" name="Tijdelijke aanduiding voor inhoud 2"/>
          <p:cNvSpPr>
            <a:spLocks noGrp="1"/>
          </p:cNvSpPr>
          <p:nvPr>
            <p:ph idx="1"/>
          </p:nvPr>
        </p:nvSpPr>
        <p:spPr>
          <a:xfrm>
            <a:off x="395536" y="1412776"/>
            <a:ext cx="8568952" cy="4201863"/>
          </a:xfrm>
        </p:spPr>
        <p:txBody>
          <a:bodyPr/>
          <a:lstStyle/>
          <a:p>
            <a:pPr marL="0" indent="0">
              <a:buNone/>
            </a:pPr>
            <a:r>
              <a:rPr lang="nl-NL" i="1" dirty="0" smtClean="0">
                <a:solidFill>
                  <a:schemeClr val="tx2">
                    <a:lumMod val="20000"/>
                    <a:lumOff val="80000"/>
                  </a:schemeClr>
                </a:solidFill>
              </a:rPr>
              <a:t>Waarom wordt de wiskunst, die </a:t>
            </a:r>
            <a:r>
              <a:rPr lang="nl-NL" i="1" dirty="0" err="1" smtClean="0">
                <a:solidFill>
                  <a:schemeClr val="tx2">
                    <a:lumMod val="20000"/>
                    <a:lumOff val="80000"/>
                  </a:schemeClr>
                </a:solidFill>
              </a:rPr>
              <a:t>so</a:t>
            </a:r>
            <a:r>
              <a:rPr lang="nl-NL" i="1" dirty="0" smtClean="0">
                <a:solidFill>
                  <a:schemeClr val="tx2">
                    <a:lumMod val="20000"/>
                    <a:lumOff val="80000"/>
                  </a:schemeClr>
                </a:solidFill>
              </a:rPr>
              <a:t> nuttig is om aan het verstand </a:t>
            </a:r>
            <a:r>
              <a:rPr lang="nl-NL" i="1" dirty="0" err="1" smtClean="0">
                <a:solidFill>
                  <a:schemeClr val="tx2">
                    <a:lumMod val="20000"/>
                    <a:lumOff val="80000"/>
                  </a:schemeClr>
                </a:solidFill>
              </a:rPr>
              <a:t>eene</a:t>
            </a:r>
            <a:r>
              <a:rPr lang="nl-NL" i="1" dirty="0" smtClean="0">
                <a:solidFill>
                  <a:schemeClr val="tx2">
                    <a:lumMod val="20000"/>
                    <a:lumOff val="80000"/>
                  </a:schemeClr>
                </a:solidFill>
              </a:rPr>
              <a:t> geregelde leiding te geven, nooit onder de punten van een fraaie opvoeding geteld? </a:t>
            </a:r>
            <a:r>
              <a:rPr lang="nl-NL" sz="1600" i="1" dirty="0" smtClean="0">
                <a:solidFill>
                  <a:schemeClr val="tx2">
                    <a:lumMod val="20000"/>
                    <a:lumOff val="80000"/>
                  </a:schemeClr>
                </a:solidFill>
              </a:rPr>
              <a:t>(</a:t>
            </a:r>
            <a:r>
              <a:rPr lang="nl-NL" sz="1600" dirty="0" smtClean="0">
                <a:solidFill>
                  <a:schemeClr val="tx2">
                    <a:lumMod val="20000"/>
                    <a:lumOff val="80000"/>
                  </a:schemeClr>
                </a:solidFill>
              </a:rPr>
              <a:t>Stijl, 1774 in Kruger 2014)</a:t>
            </a:r>
          </a:p>
          <a:p>
            <a:r>
              <a:rPr lang="nl-NL" dirty="0" smtClean="0">
                <a:solidFill>
                  <a:schemeClr val="tx2">
                    <a:lumMod val="20000"/>
                    <a:lumOff val="80000"/>
                  </a:schemeClr>
                </a:solidFill>
              </a:rPr>
              <a:t>Orde</a:t>
            </a:r>
            <a:r>
              <a:rPr lang="nl-NL" dirty="0">
                <a:solidFill>
                  <a:schemeClr val="tx2">
                    <a:lumMod val="20000"/>
                    <a:lumOff val="80000"/>
                  </a:schemeClr>
                </a:solidFill>
              </a:rPr>
              <a:t>, helderheid, beknoptheid en </a:t>
            </a:r>
            <a:r>
              <a:rPr lang="nl-NL" dirty="0" smtClean="0">
                <a:solidFill>
                  <a:schemeClr val="tx2">
                    <a:lumMod val="20000"/>
                    <a:lumOff val="80000"/>
                  </a:schemeClr>
                </a:solidFill>
              </a:rPr>
              <a:t>nauwgezetheid – </a:t>
            </a:r>
            <a:r>
              <a:rPr lang="nl-NL" dirty="0" err="1" smtClean="0">
                <a:solidFill>
                  <a:schemeClr val="tx2">
                    <a:lumMod val="20000"/>
                    <a:lumOff val="80000"/>
                  </a:schemeClr>
                </a:solidFill>
              </a:rPr>
              <a:t>Fontenelle</a:t>
            </a:r>
            <a:r>
              <a:rPr lang="nl-NL" dirty="0" smtClean="0">
                <a:solidFill>
                  <a:schemeClr val="tx2">
                    <a:lumMod val="20000"/>
                    <a:lumOff val="80000"/>
                  </a:schemeClr>
                </a:solidFill>
              </a:rPr>
              <a:t>, 1702</a:t>
            </a:r>
          </a:p>
          <a:p>
            <a:r>
              <a:rPr lang="nl-NL" dirty="0" smtClean="0">
                <a:solidFill>
                  <a:schemeClr val="tx2">
                    <a:lumMod val="20000"/>
                    <a:lumOff val="80000"/>
                  </a:schemeClr>
                </a:solidFill>
              </a:rPr>
              <a:t>Logisch redeneren (specifiek in bewijzen) - </a:t>
            </a:r>
            <a:r>
              <a:rPr lang="nl-NL" dirty="0">
                <a:solidFill>
                  <a:schemeClr val="tx2">
                    <a:lumMod val="20000"/>
                    <a:lumOff val="80000"/>
                  </a:schemeClr>
                </a:solidFill>
              </a:rPr>
              <a:t>D</a:t>
            </a:r>
            <a:r>
              <a:rPr lang="nl-NL" dirty="0" smtClean="0">
                <a:solidFill>
                  <a:schemeClr val="tx2">
                    <a:lumMod val="20000"/>
                    <a:lumOff val="80000"/>
                  </a:schemeClr>
                </a:solidFill>
              </a:rPr>
              <a:t>evlin</a:t>
            </a:r>
          </a:p>
          <a:p>
            <a:r>
              <a:rPr lang="nl-NL" dirty="0" err="1" smtClean="0">
                <a:solidFill>
                  <a:schemeClr val="tx2">
                    <a:lumMod val="20000"/>
                    <a:lumOff val="80000"/>
                  </a:schemeClr>
                </a:solidFill>
              </a:rPr>
              <a:t>Probleemoplossen</a:t>
            </a:r>
            <a:r>
              <a:rPr lang="nl-NL" dirty="0" smtClean="0">
                <a:solidFill>
                  <a:schemeClr val="tx2">
                    <a:lumMod val="20000"/>
                    <a:lumOff val="80000"/>
                  </a:schemeClr>
                </a:solidFill>
              </a:rPr>
              <a:t>: specialiseren, generaliseren, formuleren, overtuigen –(Mason e.a., 1982)</a:t>
            </a:r>
          </a:p>
          <a:p>
            <a:r>
              <a:rPr lang="nl-NL" dirty="0" smtClean="0">
                <a:solidFill>
                  <a:schemeClr val="tx2">
                    <a:lumMod val="20000"/>
                    <a:lumOff val="80000"/>
                  </a:schemeClr>
                </a:solidFill>
              </a:rPr>
              <a:t>WDA: </a:t>
            </a:r>
            <a:r>
              <a:rPr lang="nl-NL" dirty="0" err="1" smtClean="0">
                <a:solidFill>
                  <a:schemeClr val="tx2">
                    <a:lumMod val="20000"/>
                    <a:lumOff val="80000"/>
                  </a:schemeClr>
                </a:solidFill>
              </a:rPr>
              <a:t>probleemoplossen</a:t>
            </a:r>
            <a:r>
              <a:rPr lang="nl-NL" dirty="0" smtClean="0">
                <a:solidFill>
                  <a:schemeClr val="tx2">
                    <a:lumMod val="20000"/>
                    <a:lumOff val="80000"/>
                  </a:schemeClr>
                </a:solidFill>
              </a:rPr>
              <a:t>, modelleren, abstraheren, </a:t>
            </a:r>
            <a:r>
              <a:rPr lang="nl-NL" sz="1600" dirty="0" smtClean="0">
                <a:solidFill>
                  <a:schemeClr val="tx2">
                    <a:lumMod val="20000"/>
                    <a:lumOff val="80000"/>
                  </a:schemeClr>
                </a:solidFill>
              </a:rPr>
              <a:t>logisch redeneren, formules manipuleren en structuren - </a:t>
            </a:r>
            <a:r>
              <a:rPr lang="nl-NL" sz="2000" dirty="0" err="1" smtClean="0">
                <a:solidFill>
                  <a:schemeClr val="tx2">
                    <a:lumMod val="20000"/>
                    <a:lumOff val="80000"/>
                  </a:schemeClr>
                </a:solidFill>
              </a:rPr>
              <a:t>cTWO</a:t>
            </a:r>
            <a:endParaRPr lang="nl-NL" sz="2000" dirty="0" smtClean="0">
              <a:solidFill>
                <a:schemeClr val="tx2">
                  <a:lumMod val="20000"/>
                  <a:lumOff val="80000"/>
                </a:schemeClr>
              </a:solidFill>
            </a:endParaRPr>
          </a:p>
          <a:p>
            <a:endParaRPr lang="nl-NL" sz="1600" dirty="0"/>
          </a:p>
          <a:p>
            <a:pPr marL="0" indent="0">
              <a:buNone/>
            </a:pPr>
            <a:endParaRPr lang="nl-NL" sz="1600" dirty="0"/>
          </a:p>
        </p:txBody>
      </p:sp>
    </p:spTree>
    <p:extLst>
      <p:ext uri="{BB962C8B-B14F-4D97-AF65-F5344CB8AC3E}">
        <p14:creationId xmlns:p14="http://schemas.microsoft.com/office/powerpoint/2010/main" val="194140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008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rgbClr val="008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rgbClr val="008000"/>
                                      </p:to>
                                    </p:animClr>
                                  </p:child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2000" fill="hold"/>
                                        <p:tgtEl>
                                          <p:spTgt spid="3">
                                            <p:txEl>
                                              <p:pRg st="3" end="3"/>
                                            </p:txEl>
                                          </p:spTgt>
                                        </p:tgtEl>
                                        <p:attrNameLst>
                                          <p:attrName>style.color</p:attrName>
                                        </p:attrNameLst>
                                      </p:cBhvr>
                                      <p:to>
                                        <a:srgbClr val="008000"/>
                                      </p:to>
                                    </p:animClr>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3">
                                            <p:txEl>
                                              <p:pRg st="4" end="4"/>
                                            </p:txEl>
                                          </p:spTgt>
                                        </p:tgtEl>
                                        <p:attrNameLst>
                                          <p:attrName>style.color</p:attrName>
                                        </p:attrNameLst>
                                      </p:cBhvr>
                                      <p:to>
                                        <a:srgbClr val="008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Wiskunde in school</a:t>
            </a:r>
            <a:endParaRPr lang="nl-NL" dirty="0"/>
          </a:p>
        </p:txBody>
      </p:sp>
      <p:sp>
        <p:nvSpPr>
          <p:cNvPr id="3" name="Tijdelijke aanduiding voor inhoud 2"/>
          <p:cNvSpPr>
            <a:spLocks noGrp="1"/>
          </p:cNvSpPr>
          <p:nvPr>
            <p:ph idx="1"/>
          </p:nvPr>
        </p:nvSpPr>
        <p:spPr>
          <a:xfrm>
            <a:off x="755576" y="2060848"/>
            <a:ext cx="7772400" cy="4114800"/>
          </a:xfrm>
        </p:spPr>
        <p:txBody>
          <a:bodyPr/>
          <a:lstStyle/>
          <a:p>
            <a:r>
              <a:rPr lang="nl-NL" dirty="0" smtClean="0"/>
              <a:t>Schoolwiskunde slecht beeld van wiskunde (rol als tool)</a:t>
            </a:r>
          </a:p>
          <a:p>
            <a:endParaRPr lang="nl-NL" dirty="0"/>
          </a:p>
          <a:p>
            <a:endParaRPr lang="nl-NL" dirty="0" smtClean="0"/>
          </a:p>
          <a:p>
            <a:r>
              <a:rPr lang="nl-NL" dirty="0" smtClean="0"/>
              <a:t>Meer aandacht voor WDA</a:t>
            </a:r>
          </a:p>
          <a:p>
            <a:endParaRPr lang="nl-NL" dirty="0"/>
          </a:p>
          <a:p>
            <a:r>
              <a:rPr lang="nl-NL" dirty="0" smtClean="0"/>
              <a:t>.....en bij Natuurkunde?</a:t>
            </a:r>
          </a:p>
          <a:p>
            <a:pPr marL="0" indent="0">
              <a:buNone/>
            </a:pPr>
            <a:endParaRPr lang="nl-NL" dirty="0"/>
          </a:p>
          <a:p>
            <a:pPr marL="0" indent="0">
              <a:buNone/>
            </a:pPr>
            <a:endParaRPr lang="nl-NL" dirty="0" smtClean="0"/>
          </a:p>
          <a:p>
            <a:endParaRPr lang="nl-NL" dirty="0"/>
          </a:p>
          <a:p>
            <a:pPr marL="0" indent="0">
              <a:buNone/>
            </a:pPr>
            <a:endParaRPr lang="nl-NL" dirty="0" smtClean="0"/>
          </a:p>
          <a:p>
            <a:pPr marL="0" indent="0">
              <a:buNone/>
            </a:pPr>
            <a:endParaRPr lang="nl-NL" dirty="0"/>
          </a:p>
        </p:txBody>
      </p:sp>
    </p:spTree>
    <p:extLst>
      <p:ext uri="{BB962C8B-B14F-4D97-AF65-F5344CB8AC3E}">
        <p14:creationId xmlns:p14="http://schemas.microsoft.com/office/powerpoint/2010/main" val="1615999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denbraber\Downloads\DSC_046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3" y="0"/>
            <a:ext cx="5546917" cy="6381328"/>
          </a:xfrm>
          <a:prstGeom prst="rect">
            <a:avLst/>
          </a:prstGeom>
          <a:noFill/>
          <a:extLst>
            <a:ext uri="{909E8E84-426E-40DD-AFC4-6F175D3DCCD1}">
              <a14:hiddenFill xmlns:a14="http://schemas.microsoft.com/office/drawing/2010/main">
                <a:solidFill>
                  <a:srgbClr val="FFFFFF"/>
                </a:solidFill>
              </a14:hiddenFill>
            </a:ext>
          </a:extLst>
        </p:spPr>
      </p:pic>
      <p:pic>
        <p:nvPicPr>
          <p:cNvPr id="2" name="wis+nat-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32240" y="238210"/>
            <a:ext cx="406400" cy="406400"/>
          </a:xfrm>
          <a:prstGeom prst="rect">
            <a:avLst/>
          </a:prstGeom>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3717032"/>
            <a:ext cx="6496050" cy="282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56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8003"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tandaardontwerp">
  <a:themeElements>
    <a:clrScheme name="Aangepast 7">
      <a:dk1>
        <a:srgbClr val="008000"/>
      </a:dk1>
      <a:lt1>
        <a:srgbClr val="FFFFFF"/>
      </a:lt1>
      <a:dk2>
        <a:srgbClr val="666633"/>
      </a:dk2>
      <a:lt2>
        <a:srgbClr val="CCCC00"/>
      </a:lt2>
      <a:accent1>
        <a:srgbClr val="00FFFF"/>
      </a:accent1>
      <a:accent2>
        <a:srgbClr val="009999"/>
      </a:accent2>
      <a:accent3>
        <a:srgbClr val="FFFFFF"/>
      </a:accent3>
      <a:accent4>
        <a:srgbClr val="006C00"/>
      </a:accent4>
      <a:accent5>
        <a:srgbClr val="AAFFFF"/>
      </a:accent5>
      <a:accent6>
        <a:srgbClr val="008A8A"/>
      </a:accent6>
      <a:hlink>
        <a:srgbClr val="000000"/>
      </a:hlink>
      <a:folHlink>
        <a:srgbClr val="B2B2B2"/>
      </a:folHlink>
    </a:clrScheme>
    <a:fontScheme name="Standaardontwerp">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3969</TotalTime>
  <Words>1742</Words>
  <Application>Microsoft Office PowerPoint</Application>
  <PresentationFormat>Diavoorstelling (4:3)</PresentationFormat>
  <Paragraphs>263</Paragraphs>
  <Slides>22</Slides>
  <Notes>21</Notes>
  <HiddenSlides>0</HiddenSlides>
  <MMClips>2</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Standaardontwerp</vt:lpstr>
      <vt:lpstr>Wiskunde,  de taal van de natuurkunde. Ja, en? </vt:lpstr>
      <vt:lpstr>PowerPoint-presentatie</vt:lpstr>
      <vt:lpstr>Zoektocht</vt:lpstr>
      <vt:lpstr>Wat is wiskunde?</vt:lpstr>
      <vt:lpstr>PowerPoint-presentatie</vt:lpstr>
      <vt:lpstr>Wat is de rol van wiskunde?</vt:lpstr>
      <vt:lpstr>Wiskundig denken</vt:lpstr>
      <vt:lpstr>Wiskunde in school</vt:lpstr>
      <vt:lpstr>PowerPoint-presentatie</vt:lpstr>
      <vt:lpstr>Wi en Na in school</vt:lpstr>
      <vt:lpstr>Wat willen we van leerlingen?</vt:lpstr>
      <vt:lpstr>Leerlingen aan het woord</vt:lpstr>
      <vt:lpstr>Cijfers en feiten</vt:lpstr>
      <vt:lpstr>Vakgebieden in nlt</vt:lpstr>
      <vt:lpstr>NLT- docenten </vt:lpstr>
      <vt:lpstr>wiskunde wel vakgebied in nlt</vt:lpstr>
      <vt:lpstr>PowerPoint-presentatie</vt:lpstr>
      <vt:lpstr>Waarom wiskunde geen vakgebied </vt:lpstr>
      <vt:lpstr>Wiskunde geen vakgebied in nlt</vt:lpstr>
      <vt:lpstr>Ja, EN?</vt:lpstr>
      <vt:lpstr>Paul Ernest</vt:lpstr>
      <vt:lpstr>Hartelijk dank</vt:lpstr>
    </vt:vector>
  </TitlesOfParts>
  <Company>Stichting Leerplanontwikkeling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 nieuwe geïntegreerde bètavak</dc:title>
  <dc:creator>Gebruiker</dc:creator>
  <cp:lastModifiedBy>Nelleke den Braber</cp:lastModifiedBy>
  <cp:revision>222</cp:revision>
  <dcterms:created xsi:type="dcterms:W3CDTF">2005-11-06T15:25:50Z</dcterms:created>
  <dcterms:modified xsi:type="dcterms:W3CDTF">2015-01-07T10:29:42Z</dcterms:modified>
</cp:coreProperties>
</file>